
<file path=[Content_Types].xml><?xml version="1.0" encoding="utf-8"?>
<Types xmlns="http://schemas.openxmlformats.org/package/2006/content-types">
  <Default Extension="tmp" ContentType="image/png"/>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53"/>
  </p:notesMasterIdLst>
  <p:sldIdLst>
    <p:sldId id="256" r:id="rId2"/>
    <p:sldId id="1102" r:id="rId3"/>
    <p:sldId id="858" r:id="rId4"/>
    <p:sldId id="859" r:id="rId5"/>
    <p:sldId id="857" r:id="rId6"/>
    <p:sldId id="860" r:id="rId7"/>
    <p:sldId id="1087" r:id="rId8"/>
    <p:sldId id="1089" r:id="rId9"/>
    <p:sldId id="1088" r:id="rId10"/>
    <p:sldId id="1105" r:id="rId11"/>
    <p:sldId id="1094" r:id="rId12"/>
    <p:sldId id="1091" r:id="rId13"/>
    <p:sldId id="1104" r:id="rId14"/>
    <p:sldId id="1086" r:id="rId15"/>
    <p:sldId id="861" r:id="rId16"/>
    <p:sldId id="1090" r:id="rId17"/>
    <p:sldId id="958" r:id="rId18"/>
    <p:sldId id="959" r:id="rId19"/>
    <p:sldId id="1093" r:id="rId20"/>
    <p:sldId id="1078" r:id="rId21"/>
    <p:sldId id="1079" r:id="rId22"/>
    <p:sldId id="1092" r:id="rId23"/>
    <p:sldId id="1080" r:id="rId24"/>
    <p:sldId id="1081" r:id="rId25"/>
    <p:sldId id="1082" r:id="rId26"/>
    <p:sldId id="1083" r:id="rId27"/>
    <p:sldId id="1084" r:id="rId28"/>
    <p:sldId id="957" r:id="rId29"/>
    <p:sldId id="1095" r:id="rId30"/>
    <p:sldId id="962" r:id="rId31"/>
    <p:sldId id="304" r:id="rId32"/>
    <p:sldId id="1103" r:id="rId33"/>
    <p:sldId id="305" r:id="rId34"/>
    <p:sldId id="306" r:id="rId35"/>
    <p:sldId id="307" r:id="rId36"/>
    <p:sldId id="308" r:id="rId37"/>
    <p:sldId id="1096" r:id="rId38"/>
    <p:sldId id="960" r:id="rId39"/>
    <p:sldId id="961" r:id="rId40"/>
    <p:sldId id="1106" r:id="rId41"/>
    <p:sldId id="1107" r:id="rId42"/>
    <p:sldId id="1097" r:id="rId43"/>
    <p:sldId id="1108" r:id="rId44"/>
    <p:sldId id="1109" r:id="rId45"/>
    <p:sldId id="1110" r:id="rId46"/>
    <p:sldId id="1098" r:id="rId47"/>
    <p:sldId id="1111" r:id="rId48"/>
    <p:sldId id="1099" r:id="rId49"/>
    <p:sldId id="1100" r:id="rId50"/>
    <p:sldId id="1101" r:id="rId51"/>
    <p:sldId id="447" r:id="rId52"/>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521415D9-36F7-43E2-AB2F-B90AF26B5E84}">
      <p14:sectionLst xmlns:p14="http://schemas.microsoft.com/office/powerpoint/2010/main">
        <p14:section name="默认节" id="{F7C6C2FB-27F1-4C54-84AD-CB6625FEB4C3}">
          <p14:sldIdLst>
            <p14:sldId id="256"/>
            <p14:sldId id="1102"/>
            <p14:sldId id="858"/>
            <p14:sldId id="859"/>
            <p14:sldId id="857"/>
            <p14:sldId id="860"/>
            <p14:sldId id="1087"/>
            <p14:sldId id="1089"/>
            <p14:sldId id="1088"/>
            <p14:sldId id="1105"/>
            <p14:sldId id="1094"/>
            <p14:sldId id="1091"/>
            <p14:sldId id="1104"/>
            <p14:sldId id="1086"/>
            <p14:sldId id="861"/>
            <p14:sldId id="1090"/>
            <p14:sldId id="958"/>
            <p14:sldId id="959"/>
            <p14:sldId id="1093"/>
            <p14:sldId id="1078"/>
            <p14:sldId id="1079"/>
            <p14:sldId id="1092"/>
            <p14:sldId id="1080"/>
            <p14:sldId id="1081"/>
            <p14:sldId id="1082"/>
            <p14:sldId id="1083"/>
            <p14:sldId id="1084"/>
            <p14:sldId id="957"/>
            <p14:sldId id="1095"/>
            <p14:sldId id="962"/>
            <p14:sldId id="304"/>
            <p14:sldId id="1103"/>
            <p14:sldId id="305"/>
            <p14:sldId id="306"/>
            <p14:sldId id="307"/>
            <p14:sldId id="308"/>
            <p14:sldId id="1096"/>
            <p14:sldId id="960"/>
            <p14:sldId id="961"/>
            <p14:sldId id="1106"/>
            <p14:sldId id="1107"/>
            <p14:sldId id="1097"/>
            <p14:sldId id="1108"/>
            <p14:sldId id="1109"/>
            <p14:sldId id="1110"/>
            <p14:sldId id="1098"/>
            <p14:sldId id="1111"/>
            <p14:sldId id="1099"/>
            <p14:sldId id="1100"/>
            <p14:sldId id="1101"/>
            <p14:sldId id="447"/>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19" autoAdjust="0"/>
    <p:restoredTop sz="79006" autoAdjust="0"/>
  </p:normalViewPr>
  <p:slideViewPr>
    <p:cSldViewPr>
      <p:cViewPr varScale="1">
        <p:scale>
          <a:sx n="99" d="100"/>
          <a:sy n="99" d="100"/>
        </p:scale>
        <p:origin x="1690" y="77"/>
      </p:cViewPr>
      <p:guideLst>
        <p:guide orient="horz" pos="2160"/>
        <p:guide pos="2880"/>
      </p:guideLst>
    </p:cSldViewPr>
  </p:slideViewPr>
  <p:notesTextViewPr>
    <p:cViewPr>
      <p:scale>
        <a:sx n="3" d="2"/>
        <a:sy n="3" d="2"/>
      </p:scale>
      <p:origin x="0" y="0"/>
    </p:cViewPr>
  </p:notesTextViewPr>
  <p:sorterViewPr>
    <p:cViewPr>
      <p:scale>
        <a:sx n="66" d="100"/>
        <a:sy n="66" d="100"/>
      </p:scale>
      <p:origin x="0" y="0"/>
    </p:cViewPr>
  </p:sorterViewPr>
  <p:notesViewPr>
    <p:cSldViewPr>
      <p:cViewPr varScale="1">
        <p:scale>
          <a:sx n="55" d="100"/>
          <a:sy n="55" d="100"/>
        </p:scale>
        <p:origin x="2880"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jpe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png>
</file>

<file path=ppt/media/image19.tmp>
</file>

<file path=ppt/media/image2.gif>
</file>

<file path=ppt/media/image20.tmp>
</file>

<file path=ppt/media/image21.tmp>
</file>

<file path=ppt/media/image22.tmp>
</file>

<file path=ppt/media/image23.tmp>
</file>

<file path=ppt/media/image24.tmp>
</file>

<file path=ppt/media/image25.tmp>
</file>

<file path=ppt/media/image26.tmp>
</file>

<file path=ppt/media/image27.tmp>
</file>

<file path=ppt/media/image28.tmp>
</file>

<file path=ppt/media/image29.tmp>
</file>

<file path=ppt/media/image3.tmp>
</file>

<file path=ppt/media/image30.tmp>
</file>

<file path=ppt/media/image31.tmp>
</file>

<file path=ppt/media/image32.png>
</file>

<file path=ppt/media/image33.png>
</file>

<file path=ppt/media/image34.png>
</file>

<file path=ppt/media/image35.png>
</file>

<file path=ppt/media/image36.png>
</file>

<file path=ppt/media/image37.png>
</file>

<file path=ppt/media/image38.png>
</file>

<file path=ppt/media/image39.tmp>
</file>

<file path=ppt/media/image4.tmp>
</file>

<file path=ppt/media/image40.tmp>
</file>

<file path=ppt/media/image41.tmp>
</file>

<file path=ppt/media/image42.tmp>
</file>

<file path=ppt/media/image43.tmp>
</file>

<file path=ppt/media/image44.tmp>
</file>

<file path=ppt/media/image45.tmp>
</file>

<file path=ppt/media/image46.tmp>
</file>

<file path=ppt/media/image47.tmp>
</file>

<file path=ppt/media/image48.tmp>
</file>

<file path=ppt/media/image49.tmp>
</file>

<file path=ppt/media/image5.tmp>
</file>

<file path=ppt/media/image50.tmp>
</file>

<file path=ppt/media/image51.tmp>
</file>

<file path=ppt/media/image52.tmp>
</file>

<file path=ppt/media/image53.tmp>
</file>

<file path=ppt/media/image6.tmp>
</file>

<file path=ppt/media/image7.tmp>
</file>

<file path=ppt/media/image700.png>
</file>

<file path=ppt/media/image8.tmp>
</file>

<file path=ppt/media/image9.tmp>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panose="020F0502020204030204" pitchFamily="34" charset="0"/>
              </a:defRPr>
            </a:lvl1pPr>
          </a:lstStyle>
          <a:p>
            <a:pPr>
              <a:defRPr/>
            </a:pPr>
            <a:endParaRPr lang="zh-CN" altLang="zh-CN"/>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panose="020F0502020204030204" pitchFamily="34" charset="0"/>
              </a:defRPr>
            </a:lvl1pPr>
          </a:lstStyle>
          <a:p>
            <a:pPr>
              <a:defRPr/>
            </a:pPr>
            <a:fld id="{683E5292-C197-4B29-8ABD-C7AEB5E0B154}" type="datetimeFigureOut">
              <a:rPr lang="en-US" altLang="zh-CN"/>
              <a:pPr>
                <a:defRPr/>
              </a:pPr>
              <a:t>12/20/2018</a:t>
            </a:fld>
            <a:endParaRPr lang="en-US" altLang="zh-C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panose="020F0502020204030204" pitchFamily="34" charset="0"/>
              </a:defRPr>
            </a:lvl1pPr>
          </a:lstStyle>
          <a:p>
            <a:pPr>
              <a:defRPr/>
            </a:pPr>
            <a:endParaRPr lang="zh-CN" altLang="zh-C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B4C119E0-CEE4-4FF8-83B2-DC856A2C17CC}" type="slidenum">
              <a:rPr lang="en-US" altLang="zh-CN"/>
              <a:pPr>
                <a:defRPr/>
              </a:pPr>
              <a:t>‹#›</a:t>
            </a:fld>
            <a:endParaRPr lang="en-US" altLang="zh-CN"/>
          </a:p>
        </p:txBody>
      </p:sp>
    </p:spTree>
    <p:extLst>
      <p:ext uri="{BB962C8B-B14F-4D97-AF65-F5344CB8AC3E}">
        <p14:creationId xmlns:p14="http://schemas.microsoft.com/office/powerpoint/2010/main" val="64489637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B4C119E0-CEE4-4FF8-83B2-DC856A2C17CC}" type="slidenum">
              <a:rPr lang="en-US" altLang="zh-CN" smtClean="0"/>
              <a:pPr>
                <a:defRPr/>
              </a:pPr>
              <a:t>1</a:t>
            </a:fld>
            <a:endParaRPr lang="en-US" altLang="zh-CN"/>
          </a:p>
        </p:txBody>
      </p:sp>
    </p:spTree>
    <p:extLst>
      <p:ext uri="{BB962C8B-B14F-4D97-AF65-F5344CB8AC3E}">
        <p14:creationId xmlns:p14="http://schemas.microsoft.com/office/powerpoint/2010/main" val="9093931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假设状态空间</a:t>
            </a:r>
            <a:r>
              <a:rPr lang="en-US" altLang="zh-CN" dirty="0"/>
              <a:t>S </a:t>
            </a:r>
            <a:r>
              <a:rPr lang="zh-CN" altLang="en-US" dirty="0"/>
              <a:t>和动作空间</a:t>
            </a:r>
            <a:r>
              <a:rPr lang="en-US" altLang="zh-CN" dirty="0"/>
              <a:t>A</a:t>
            </a:r>
            <a:r>
              <a:rPr lang="zh-CN" altLang="en-US" dirty="0"/>
              <a:t>都是离散且有限</a:t>
            </a:r>
          </a:p>
          <a:p>
            <a:r>
              <a:rPr lang="zh-CN" altLang="en-US" dirty="0"/>
              <a:t>的，策略空间为</a:t>
            </a:r>
            <a:r>
              <a:rPr lang="en-US" altLang="zh-CN" dirty="0"/>
              <a:t>|A| |S| </a:t>
            </a:r>
            <a:r>
              <a:rPr lang="zh-CN" altLang="en-US" dirty="0"/>
              <a:t>，往往也非常大</a:t>
            </a:r>
          </a:p>
        </p:txBody>
      </p:sp>
      <p:sp>
        <p:nvSpPr>
          <p:cNvPr id="4" name="灯片编号占位符 3"/>
          <p:cNvSpPr>
            <a:spLocks noGrp="1"/>
          </p:cNvSpPr>
          <p:nvPr>
            <p:ph type="sldNum" sz="quarter" idx="5"/>
          </p:nvPr>
        </p:nvSpPr>
        <p:spPr/>
        <p:txBody>
          <a:bodyPr/>
          <a:lstStyle/>
          <a:p>
            <a:pPr>
              <a:defRPr/>
            </a:pPr>
            <a:fld id="{B4C119E0-CEE4-4FF8-83B2-DC856A2C17CC}" type="slidenum">
              <a:rPr lang="en-US" altLang="zh-CN" smtClean="0"/>
              <a:pPr>
                <a:defRPr/>
              </a:pPr>
              <a:t>17</a:t>
            </a:fld>
            <a:endParaRPr lang="en-US" altLang="zh-CN"/>
          </a:p>
        </p:txBody>
      </p:sp>
    </p:spTree>
    <p:extLst>
      <p:ext uri="{BB962C8B-B14F-4D97-AF65-F5344CB8AC3E}">
        <p14:creationId xmlns:p14="http://schemas.microsoft.com/office/powerpoint/2010/main" val="1669195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a:t>End-to-end learning of values Q(s, a) from pixels</a:t>
            </a:r>
          </a:p>
          <a:p>
            <a:r>
              <a:rPr lang="en-US" altLang="zh-CN" sz="1200" dirty="0"/>
              <a:t>Input state s is stack of raw pixels from last 4 frames</a:t>
            </a:r>
          </a:p>
          <a:p>
            <a:r>
              <a:rPr lang="en-US" altLang="zh-CN" sz="1200" dirty="0"/>
              <a:t>Output is Q(s, a) for 18 joystick/button positions </a:t>
            </a:r>
          </a:p>
          <a:p>
            <a:r>
              <a:rPr lang="en-US" altLang="zh-CN" sz="1200" dirty="0"/>
              <a:t>Reward is the change in the score for that step</a:t>
            </a:r>
          </a:p>
          <a:p>
            <a:endParaRPr lang="zh-CN" altLang="en-US" dirty="0"/>
          </a:p>
        </p:txBody>
      </p:sp>
      <p:sp>
        <p:nvSpPr>
          <p:cNvPr id="4" name="灯片编号占位符 3"/>
          <p:cNvSpPr>
            <a:spLocks noGrp="1"/>
          </p:cNvSpPr>
          <p:nvPr>
            <p:ph type="sldNum" sz="quarter" idx="5"/>
          </p:nvPr>
        </p:nvSpPr>
        <p:spPr/>
        <p:txBody>
          <a:bodyPr/>
          <a:lstStyle/>
          <a:p>
            <a:pPr>
              <a:defRPr/>
            </a:pPr>
            <a:fld id="{B4C119E0-CEE4-4FF8-83B2-DC856A2C17CC}" type="slidenum">
              <a:rPr lang="en-US" altLang="zh-CN" smtClean="0"/>
              <a:pPr>
                <a:defRPr/>
              </a:pPr>
              <a:t>31</a:t>
            </a:fld>
            <a:endParaRPr lang="en-US" altLang="zh-CN"/>
          </a:p>
        </p:txBody>
      </p:sp>
    </p:spTree>
    <p:extLst>
      <p:ext uri="{BB962C8B-B14F-4D97-AF65-F5344CB8AC3E}">
        <p14:creationId xmlns:p14="http://schemas.microsoft.com/office/powerpoint/2010/main" val="1435993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Rectangle 10"/>
          <p:cNvSpPr/>
          <p:nvPr/>
        </p:nvSpPr>
        <p:spPr>
          <a:xfrm>
            <a:off x="749300" y="2438402"/>
            <a:ext cx="7315200" cy="1956197"/>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a:solidFill>
                <a:srgbClr val="FFFFFF"/>
              </a:solidFill>
            </a:endParaRPr>
          </a:p>
        </p:txBody>
      </p:sp>
      <p:sp>
        <p:nvSpPr>
          <p:cNvPr id="5" name="Rectangle 11"/>
          <p:cNvSpPr/>
          <p:nvPr/>
        </p:nvSpPr>
        <p:spPr>
          <a:xfrm>
            <a:off x="228600" y="673895"/>
            <a:ext cx="5410200" cy="719623"/>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sz="3600">
              <a:solidFill>
                <a:srgbClr val="FFFFFF"/>
              </a:solidFill>
            </a:endParaRPr>
          </a:p>
        </p:txBody>
      </p:sp>
      <p:sp>
        <p:nvSpPr>
          <p:cNvPr id="6" name="Rectangle 14"/>
          <p:cNvSpPr/>
          <p:nvPr/>
        </p:nvSpPr>
        <p:spPr>
          <a:xfrm>
            <a:off x="749300" y="2438402"/>
            <a:ext cx="228600" cy="1956197"/>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a:solidFill>
                <a:srgbClr val="FFFFFF"/>
              </a:solidFill>
            </a:endParaRPr>
          </a:p>
        </p:txBody>
      </p:sp>
      <p:sp>
        <p:nvSpPr>
          <p:cNvPr id="7" name="Rectangle 15"/>
          <p:cNvSpPr/>
          <p:nvPr/>
        </p:nvSpPr>
        <p:spPr>
          <a:xfrm>
            <a:off x="269854" y="665099"/>
            <a:ext cx="140865" cy="73123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a:solidFill>
                <a:srgbClr val="FFFFFF"/>
              </a:solidFill>
            </a:endParaRPr>
          </a:p>
        </p:txBody>
      </p:sp>
      <p:sp>
        <p:nvSpPr>
          <p:cNvPr id="8" name="Title 7"/>
          <p:cNvSpPr>
            <a:spLocks noGrp="1"/>
          </p:cNvSpPr>
          <p:nvPr>
            <p:ph type="ctrTitle"/>
          </p:nvPr>
        </p:nvSpPr>
        <p:spPr>
          <a:xfrm>
            <a:off x="1063625" y="2676526"/>
            <a:ext cx="6858000" cy="1514475"/>
          </a:xfrm>
        </p:spPr>
        <p:txBody>
          <a:bodyPr anchor="ctr"/>
          <a:lstStyle>
            <a:lvl1pPr algn="ctr">
              <a:defRPr sz="3600">
                <a:solidFill>
                  <a:schemeClr val="tx1"/>
                </a:solidFill>
                <a:latin typeface="微软雅黑" panose="020B0503020204020204" pitchFamily="34" charset="-122"/>
                <a:ea typeface="微软雅黑" panose="020B0503020204020204" pitchFamily="34" charset="-122"/>
              </a:defRPr>
            </a:lvl1pPr>
          </a:lstStyle>
          <a:p>
            <a:endParaRPr lang="en-US" dirty="0"/>
          </a:p>
        </p:txBody>
      </p:sp>
      <p:sp>
        <p:nvSpPr>
          <p:cNvPr id="9" name="Subtitle 8"/>
          <p:cNvSpPr>
            <a:spLocks noGrp="1"/>
          </p:cNvSpPr>
          <p:nvPr>
            <p:ph type="subTitle" idx="1"/>
          </p:nvPr>
        </p:nvSpPr>
        <p:spPr>
          <a:xfrm>
            <a:off x="422254" y="726666"/>
            <a:ext cx="5140347" cy="568735"/>
          </a:xfrm>
        </p:spPr>
        <p:txBody>
          <a:bodyPr anchor="ctr"/>
          <a:lstStyle>
            <a:lvl1pPr marL="0" indent="0" algn="ctr">
              <a:buNone/>
              <a:defRPr sz="2400">
                <a:solidFill>
                  <a:schemeClr val="tx2"/>
                </a:solidFill>
                <a:latin typeface="华文细黑" panose="02010600040101010101" pitchFamily="2" charset="-122"/>
                <a:ea typeface="华文细黑" panose="02010600040101010101" pitchFamily="2" charset="-122"/>
                <a:cs typeface="+mj-cs"/>
              </a:defRPr>
            </a:lvl1pPr>
            <a:lvl2pPr marL="342900" indent="0" algn="ctr">
              <a:buNone/>
            </a:lvl2pPr>
            <a:lvl3pPr marL="685800" indent="0" algn="ctr">
              <a:buNone/>
            </a:lvl3pPr>
            <a:lvl4pPr marL="1028700" indent="0" algn="ctr">
              <a:buNone/>
            </a:lvl4pPr>
            <a:lvl5pPr marL="1371600" indent="0" algn="ctr">
              <a:buNone/>
            </a:lvl5pPr>
            <a:lvl6pPr marL="1714500" indent="0" algn="ctr">
              <a:buNone/>
            </a:lvl6pPr>
            <a:lvl7pPr marL="2057400" indent="0" algn="ctr">
              <a:buNone/>
            </a:lvl7pPr>
            <a:lvl8pPr marL="2400300" indent="0" algn="ctr">
              <a:buNone/>
            </a:lvl8pPr>
            <a:lvl9pPr marL="2743200" indent="0" algn="ctr">
              <a:buNone/>
            </a:lvl9pPr>
          </a:lstStyle>
          <a:p>
            <a:endParaRPr lang="en-US" dirty="0"/>
          </a:p>
        </p:txBody>
      </p:sp>
      <p:sp>
        <p:nvSpPr>
          <p:cNvPr id="25" name="Text Placeholder 24"/>
          <p:cNvSpPr>
            <a:spLocks noGrp="1"/>
          </p:cNvSpPr>
          <p:nvPr>
            <p:ph type="body" sz="quarter" idx="10"/>
          </p:nvPr>
        </p:nvSpPr>
        <p:spPr>
          <a:xfrm>
            <a:off x="2209801" y="4800600"/>
            <a:ext cx="5053013" cy="1600200"/>
          </a:xfrm>
        </p:spPr>
        <p:txBody>
          <a:bodyPr/>
          <a:lstStyle>
            <a:lvl1pPr marL="0" indent="0" algn="ctr">
              <a:buNone/>
              <a:defRPr sz="2400">
                <a:solidFill>
                  <a:schemeClr val="accent1">
                    <a:lumMod val="60000"/>
                    <a:lumOff val="40000"/>
                  </a:schemeClr>
                </a:solidFill>
                <a:latin typeface="+mn-ea"/>
                <a:ea typeface="+mn-ea"/>
              </a:defRPr>
            </a:lvl1pPr>
          </a:lstStyle>
          <a:p>
            <a:pPr lvl="0"/>
            <a:endParaRPr lang="zh-CN" altLang="en-US" dirty="0"/>
          </a:p>
        </p:txBody>
      </p:sp>
    </p:spTree>
    <p:extLst>
      <p:ext uri="{BB962C8B-B14F-4D97-AF65-F5344CB8AC3E}">
        <p14:creationId xmlns:p14="http://schemas.microsoft.com/office/powerpoint/2010/main" val="3246728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ubsection">
    <p:spTree>
      <p:nvGrpSpPr>
        <p:cNvPr id="1" name=""/>
        <p:cNvGrpSpPr/>
        <p:nvPr/>
      </p:nvGrpSpPr>
      <p:grpSpPr>
        <a:xfrm>
          <a:off x="0" y="0"/>
          <a:ext cx="0" cy="0"/>
          <a:chOff x="0" y="0"/>
          <a:chExt cx="0" cy="0"/>
        </a:xfrm>
      </p:grpSpPr>
      <p:sp>
        <p:nvSpPr>
          <p:cNvPr id="4" name="Rectangle 10"/>
          <p:cNvSpPr/>
          <p:nvPr/>
        </p:nvSpPr>
        <p:spPr>
          <a:xfrm>
            <a:off x="749300" y="2438402"/>
            <a:ext cx="7315200" cy="1956197"/>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a:solidFill>
                <a:srgbClr val="FFFFFF"/>
              </a:solidFill>
            </a:endParaRPr>
          </a:p>
        </p:txBody>
      </p:sp>
      <p:sp>
        <p:nvSpPr>
          <p:cNvPr id="6" name="Rectangle 14"/>
          <p:cNvSpPr/>
          <p:nvPr/>
        </p:nvSpPr>
        <p:spPr>
          <a:xfrm>
            <a:off x="749300" y="2438402"/>
            <a:ext cx="228600" cy="1956197"/>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lvl1pPr>
              <a:defRPr>
                <a:solidFill>
                  <a:schemeClr val="tx1"/>
                </a:solidFill>
                <a:latin typeface="Cambria" panose="02040503050406030204" pitchFamily="18" charset="0"/>
              </a:defRPr>
            </a:lvl1pPr>
            <a:lvl2pPr marL="742950" indent="-285750">
              <a:defRPr>
                <a:solidFill>
                  <a:schemeClr val="tx1"/>
                </a:solidFill>
                <a:latin typeface="Cambria" panose="02040503050406030204" pitchFamily="18" charset="0"/>
              </a:defRPr>
            </a:lvl2pPr>
            <a:lvl3pPr marL="1143000" indent="-228600">
              <a:defRPr>
                <a:solidFill>
                  <a:schemeClr val="tx1"/>
                </a:solidFill>
                <a:latin typeface="Cambria" panose="02040503050406030204" pitchFamily="18" charset="0"/>
              </a:defRPr>
            </a:lvl3pPr>
            <a:lvl4pPr marL="1600200" indent="-228600">
              <a:defRPr>
                <a:solidFill>
                  <a:schemeClr val="tx1"/>
                </a:solidFill>
                <a:latin typeface="Cambria" panose="02040503050406030204" pitchFamily="18" charset="0"/>
              </a:defRPr>
            </a:lvl4pPr>
            <a:lvl5pPr marL="2057400" indent="-228600">
              <a:defRPr>
                <a:solidFill>
                  <a:schemeClr val="tx1"/>
                </a:solidFill>
                <a:latin typeface="Cambria" panose="02040503050406030204" pitchFamily="18" charset="0"/>
              </a:defRPr>
            </a:lvl5pPr>
            <a:lvl6pPr marL="2514600" indent="-228600" fontAlgn="base">
              <a:spcBef>
                <a:spcPct val="0"/>
              </a:spcBef>
              <a:spcAft>
                <a:spcPct val="0"/>
              </a:spcAft>
              <a:defRPr>
                <a:solidFill>
                  <a:schemeClr val="tx1"/>
                </a:solidFill>
                <a:latin typeface="Cambria" panose="02040503050406030204" pitchFamily="18" charset="0"/>
              </a:defRPr>
            </a:lvl6pPr>
            <a:lvl7pPr marL="2971800" indent="-228600" fontAlgn="base">
              <a:spcBef>
                <a:spcPct val="0"/>
              </a:spcBef>
              <a:spcAft>
                <a:spcPct val="0"/>
              </a:spcAft>
              <a:defRPr>
                <a:solidFill>
                  <a:schemeClr val="tx1"/>
                </a:solidFill>
                <a:latin typeface="Cambria" panose="02040503050406030204" pitchFamily="18" charset="0"/>
              </a:defRPr>
            </a:lvl7pPr>
            <a:lvl8pPr marL="3429000" indent="-228600" fontAlgn="base">
              <a:spcBef>
                <a:spcPct val="0"/>
              </a:spcBef>
              <a:spcAft>
                <a:spcPct val="0"/>
              </a:spcAft>
              <a:defRPr>
                <a:solidFill>
                  <a:schemeClr val="tx1"/>
                </a:solidFill>
                <a:latin typeface="Cambria" panose="02040503050406030204" pitchFamily="18" charset="0"/>
              </a:defRPr>
            </a:lvl8pPr>
            <a:lvl9pPr marL="3886200" indent="-228600" fontAlgn="base">
              <a:spcBef>
                <a:spcPct val="0"/>
              </a:spcBef>
              <a:spcAft>
                <a:spcPct val="0"/>
              </a:spcAft>
              <a:defRPr>
                <a:solidFill>
                  <a:schemeClr val="tx1"/>
                </a:solidFill>
                <a:latin typeface="Cambria" panose="02040503050406030204" pitchFamily="18" charset="0"/>
              </a:defRPr>
            </a:lvl9pPr>
          </a:lstStyle>
          <a:p>
            <a:pPr algn="ctr" eaLnBrk="1" hangingPunct="1">
              <a:defRPr/>
            </a:pPr>
            <a:endParaRPr lang="zh-CN" altLang="zh-CN">
              <a:solidFill>
                <a:srgbClr val="FFFFFF"/>
              </a:solidFill>
            </a:endParaRPr>
          </a:p>
        </p:txBody>
      </p:sp>
      <p:sp>
        <p:nvSpPr>
          <p:cNvPr id="8" name="Title 7"/>
          <p:cNvSpPr>
            <a:spLocks noGrp="1"/>
          </p:cNvSpPr>
          <p:nvPr>
            <p:ph type="ctrTitle"/>
          </p:nvPr>
        </p:nvSpPr>
        <p:spPr>
          <a:xfrm>
            <a:off x="1063625" y="2676526"/>
            <a:ext cx="6858000" cy="1514475"/>
          </a:xfrm>
        </p:spPr>
        <p:txBody>
          <a:bodyPr anchor="ctr"/>
          <a:lstStyle>
            <a:lvl1pPr algn="ctr">
              <a:defRPr sz="2800">
                <a:solidFill>
                  <a:schemeClr val="tx1"/>
                </a:solidFill>
                <a:latin typeface="微软雅黑" panose="020B0503020204020204" pitchFamily="34" charset="-122"/>
                <a:ea typeface="微软雅黑" panose="020B0503020204020204" pitchFamily="34" charset="-122"/>
              </a:defRPr>
            </a:lvl1pPr>
          </a:lstStyle>
          <a:p>
            <a:endParaRPr lang="en-US" dirty="0"/>
          </a:p>
        </p:txBody>
      </p:sp>
    </p:spTree>
    <p:extLst>
      <p:ext uri="{BB962C8B-B14F-4D97-AF65-F5344CB8AC3E}">
        <p14:creationId xmlns:p14="http://schemas.microsoft.com/office/powerpoint/2010/main" val="802082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微软雅黑" panose="020B0503020204020204" pitchFamily="34" charset="-122"/>
                <a:ea typeface="微软雅黑" panose="020B0503020204020204" pitchFamily="34" charset="-122"/>
              </a:defRPr>
            </a:lvl1pPr>
          </a:lstStyle>
          <a:p>
            <a:r>
              <a:rPr lang="en-US" dirty="0"/>
              <a:t>Click to edit Master title style</a:t>
            </a:r>
          </a:p>
        </p:txBody>
      </p:sp>
      <p:sp>
        <p:nvSpPr>
          <p:cNvPr id="8" name="Content Placeholder 7"/>
          <p:cNvSpPr>
            <a:spLocks noGrp="1"/>
          </p:cNvSpPr>
          <p:nvPr>
            <p:ph sz="quarter" idx="1"/>
          </p:nvPr>
        </p:nvSpPr>
        <p:spPr>
          <a:xfrm>
            <a:off x="457200" y="1219200"/>
            <a:ext cx="8229600" cy="4937760"/>
          </a:xfrm>
        </p:spPr>
        <p:txBody>
          <a:bodyPr/>
          <a:lstStyle>
            <a:lvl1pPr>
              <a:defRPr>
                <a:latin typeface="华文楷体" panose="02010600040101010101" pitchFamily="2" charset="-122"/>
                <a:ea typeface="华文楷体" panose="02010600040101010101" pitchFamily="2" charset="-122"/>
              </a:defRPr>
            </a:lvl1pPr>
            <a:lvl2pPr>
              <a:defRPr sz="2400">
                <a:latin typeface="华文楷体" panose="02010600040101010101" pitchFamily="2" charset="-122"/>
                <a:ea typeface="华文楷体" panose="02010600040101010101" pitchFamily="2" charset="-122"/>
              </a:defRPr>
            </a:lvl2pPr>
            <a:lvl3pPr>
              <a:defRPr sz="2400">
                <a:latin typeface="华文楷体" panose="02010600040101010101" pitchFamily="2" charset="-122"/>
                <a:ea typeface="华文楷体" panose="02010600040101010101" pitchFamily="2" charset="-122"/>
              </a:defRPr>
            </a:lvl3pPr>
            <a:lvl4pPr>
              <a:defRPr sz="1800">
                <a:latin typeface="华文楷体" panose="02010600040101010101" pitchFamily="2" charset="-122"/>
                <a:ea typeface="华文楷体" panose="02010600040101010101" pitchFamily="2" charset="-122"/>
              </a:defRPr>
            </a:lvl4pPr>
            <a:lvl5pPr>
              <a:defRPr sz="1600">
                <a:latin typeface="华文楷体" panose="02010600040101010101" pitchFamily="2" charset="-122"/>
                <a:ea typeface="华文楷体" panose="02010600040101010101" pitchFamily="2" charset="-122"/>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63955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Just 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微软雅黑" panose="020B0503020204020204" pitchFamily="34" charset="-122"/>
                <a:ea typeface="微软雅黑" panose="020B0503020204020204" pitchFamily="34" charset="-122"/>
              </a:defRPr>
            </a:lvl1pPr>
          </a:lstStyle>
          <a:p>
            <a:r>
              <a:rPr lang="en-US" altLang="zh-CN" dirty="0"/>
              <a:t>Click to edit Master title style</a:t>
            </a:r>
            <a:endParaRPr lang="zh-CN" altLang="en-US" dirty="0"/>
          </a:p>
        </p:txBody>
      </p:sp>
    </p:spTree>
    <p:extLst>
      <p:ext uri="{BB962C8B-B14F-4D97-AF65-F5344CB8AC3E}">
        <p14:creationId xmlns:p14="http://schemas.microsoft.com/office/powerpoint/2010/main" val="2531258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lang="en-US" dirty="0"/>
              <a:t>Click to edit Master title style</a:t>
            </a:r>
          </a:p>
        </p:txBody>
      </p:sp>
      <p:sp>
        <p:nvSpPr>
          <p:cNvPr id="9" name="Content Placeholder 8"/>
          <p:cNvSpPr>
            <a:spLocks noGrp="1"/>
          </p:cNvSpPr>
          <p:nvPr>
            <p:ph sz="quarter" idx="1"/>
          </p:nvPr>
        </p:nvSpPr>
        <p:spPr>
          <a:xfrm>
            <a:off x="457200" y="1219200"/>
            <a:ext cx="4041648" cy="49377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2"/>
          </p:nvPr>
        </p:nvSpPr>
        <p:spPr>
          <a:xfrm>
            <a:off x="4632198" y="1216152"/>
            <a:ext cx="4041648" cy="49377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67187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Text_IMG">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lang="en-US" dirty="0"/>
              <a:t>Click to edit Master title style</a:t>
            </a:r>
          </a:p>
        </p:txBody>
      </p:sp>
      <p:sp>
        <p:nvSpPr>
          <p:cNvPr id="9" name="Content Placeholder 8"/>
          <p:cNvSpPr>
            <a:spLocks noGrp="1"/>
          </p:cNvSpPr>
          <p:nvPr>
            <p:ph sz="quarter" idx="1"/>
          </p:nvPr>
        </p:nvSpPr>
        <p:spPr>
          <a:xfrm>
            <a:off x="457200" y="1219200"/>
            <a:ext cx="4724400" cy="49377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直接连接符 3"/>
          <p:cNvCxnSpPr/>
          <p:nvPr userDrawn="1"/>
        </p:nvCxnSpPr>
        <p:spPr>
          <a:xfrm>
            <a:off x="5334000" y="1219200"/>
            <a:ext cx="0" cy="493776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5019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882683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p:spTree>
      <p:nvGrpSpPr>
        <p:cNvPr id="1" name=""/>
        <p:cNvGrpSpPr/>
        <p:nvPr/>
      </p:nvGrpSpPr>
      <p:grpSpPr>
        <a:xfrm>
          <a:off x="0" y="0"/>
          <a:ext cx="0" cy="0"/>
          <a:chOff x="0" y="0"/>
          <a:chExt cx="0" cy="0"/>
        </a:xfrm>
      </p:grpSpPr>
      <p:sp>
        <p:nvSpPr>
          <p:cNvPr id="4" name="Rectangle 3"/>
          <p:cNvSpPr/>
          <p:nvPr userDrawn="1"/>
        </p:nvSpPr>
        <p:spPr>
          <a:xfrm>
            <a:off x="3657600" y="3048002"/>
            <a:ext cx="2286000" cy="646331"/>
          </a:xfrm>
          <a:prstGeom prst="rect">
            <a:avLst/>
          </a:prstGeom>
        </p:spPr>
        <p:txBody>
          <a:bodyPr wrap="square">
            <a:spAutoFit/>
          </a:bodyPr>
          <a:lstStyle/>
          <a:p>
            <a:r>
              <a:rPr lang="zh-CN" altLang="en-US" sz="3600" dirty="0">
                <a:latin typeface="华文楷体" panose="02010600040101010101" pitchFamily="2" charset="-122"/>
                <a:ea typeface="华文楷体" panose="02010600040101010101" pitchFamily="2" charset="-122"/>
              </a:rPr>
              <a:t>谢  谢</a:t>
            </a:r>
            <a:endParaRPr lang="en-US" altLang="zh-CN" sz="3600"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698082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21"/>
          <p:cNvSpPr>
            <a:spLocks noGrp="1"/>
          </p:cNvSpPr>
          <p:nvPr>
            <p:ph type="title"/>
          </p:nvPr>
        </p:nvSpPr>
        <p:spPr bwMode="auto">
          <a:xfrm>
            <a:off x="457200" y="152400"/>
            <a:ext cx="8229600" cy="990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zh-CN" dirty="0"/>
              <a:t>Click to edit Master title style</a:t>
            </a:r>
          </a:p>
        </p:txBody>
      </p:sp>
      <p:sp>
        <p:nvSpPr>
          <p:cNvPr id="1027" name="Text Placeholder 12"/>
          <p:cNvSpPr>
            <a:spLocks noGrp="1"/>
          </p:cNvSpPr>
          <p:nvPr>
            <p:ph type="body" idx="1"/>
          </p:nvPr>
        </p:nvSpPr>
        <p:spPr bwMode="auto">
          <a:xfrm>
            <a:off x="457200" y="1219200"/>
            <a:ext cx="8229600" cy="49101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32" name="Straight Connector 28"/>
          <p:cNvSpPr>
            <a:spLocks noChangeShapeType="1"/>
          </p:cNvSpPr>
          <p:nvPr/>
        </p:nvSpPr>
        <p:spPr bwMode="auto">
          <a:xfrm>
            <a:off x="457200" y="1143000"/>
            <a:ext cx="8229600" cy="0"/>
          </a:xfrm>
          <a:prstGeom prst="line">
            <a:avLst/>
          </a:prstGeom>
          <a:noFill/>
          <a:ln w="9525" algn="ctr">
            <a:solidFill>
              <a:schemeClr val="accent2"/>
            </a:solidFill>
            <a:prstDash val="dash"/>
            <a:round/>
            <a:headEnd/>
            <a:tailEnd/>
          </a:ln>
          <a:extLst>
            <a:ext uri="{909E8E84-426E-40dd-AFC4-6F175D3DCCD1}">
              <a14:hiddenFill xmlns="" xmlns:a14="http://schemas.microsoft.com/office/drawing/2010/main">
                <a:noFill/>
              </a14:hiddenFill>
            </a:ext>
          </a:extLst>
        </p:spPr>
        <p:txBody>
          <a:bodyPr/>
          <a:lstStyle/>
          <a:p>
            <a:endParaRPr lang="zh-CN" altLang="en-US"/>
          </a:p>
        </p:txBody>
      </p:sp>
      <p:sp>
        <p:nvSpPr>
          <p:cNvPr id="15" name="Straight Connector 27"/>
          <p:cNvSpPr>
            <a:spLocks noChangeShapeType="1"/>
          </p:cNvSpPr>
          <p:nvPr userDrawn="1"/>
        </p:nvSpPr>
        <p:spPr bwMode="auto">
          <a:xfrm>
            <a:off x="457200" y="6353175"/>
            <a:ext cx="8229600" cy="0"/>
          </a:xfrm>
          <a:prstGeom prst="line">
            <a:avLst/>
          </a:prstGeom>
          <a:noFill/>
          <a:ln w="9525" algn="ctr">
            <a:solidFill>
              <a:schemeClr val="accent2"/>
            </a:solidFill>
            <a:prstDash val="dash"/>
            <a:round/>
            <a:headEnd/>
            <a:tailEnd/>
          </a:ln>
          <a:extLst>
            <a:ext uri="{909E8E84-426E-40dd-AFC4-6F175D3DCCD1}">
              <a14:hiddenFill xmlns="" xmlns:a14="http://schemas.microsoft.com/office/drawing/2010/main">
                <a:noFill/>
              </a14:hiddenFill>
            </a:ext>
          </a:extLst>
        </p:spPr>
        <p:txBody>
          <a:bodyPr/>
          <a:lstStyle/>
          <a:p>
            <a:endParaRPr lang="zh-CN" altLang="en-US" sz="1400">
              <a:latin typeface="+mn-ea"/>
              <a:ea typeface="+mn-ea"/>
            </a:endParaRPr>
          </a:p>
        </p:txBody>
      </p:sp>
      <p:sp>
        <p:nvSpPr>
          <p:cNvPr id="16" name="Footer Placeholder 2"/>
          <p:cNvSpPr txBox="1">
            <a:spLocks/>
          </p:cNvSpPr>
          <p:nvPr userDrawn="1"/>
        </p:nvSpPr>
        <p:spPr>
          <a:xfrm>
            <a:off x="3048000" y="6362436"/>
            <a:ext cx="2971800" cy="365125"/>
          </a:xfrm>
          <a:prstGeom prst="rect">
            <a:avLst/>
          </a:prstGeom>
        </p:spPr>
        <p:txBody>
          <a:bodyPr vert="horz" wrap="square" lIns="68580" tIns="34290" rIns="68580" bIns="34290" numCol="1" anchor="t" anchorCtr="0" compatLnSpc="1">
            <a:prstTxWarp prst="textNoShape">
              <a:avLst/>
            </a:prstTxWarp>
          </a:bodyPr>
          <a:lstStyle>
            <a:defPPr>
              <a:defRPr lang="en-US"/>
            </a:defPPr>
            <a:lvl1pPr algn="r" rtl="0" eaLnBrk="1" fontAlgn="base" hangingPunct="1">
              <a:spcBef>
                <a:spcPct val="0"/>
              </a:spcBef>
              <a:spcAft>
                <a:spcPct val="0"/>
              </a:spcAft>
              <a:defRPr sz="1400" kern="1200">
                <a:solidFill>
                  <a:schemeClr val="tx2"/>
                </a:solidFill>
                <a:latin typeface="Cambria" panose="02040503050406030204" pitchFamily="18"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a:defRPr/>
            </a:pPr>
            <a:r>
              <a:rPr lang="en-US" altLang="zh-CN" sz="1400" dirty="0">
                <a:latin typeface="+mn-ea"/>
                <a:ea typeface="+mn-ea"/>
              </a:rPr>
              <a:t>《</a:t>
            </a:r>
            <a:r>
              <a:rPr lang="zh-CN" altLang="en-US" sz="1400" dirty="0">
                <a:latin typeface="+mn-ea"/>
                <a:ea typeface="+mn-ea"/>
              </a:rPr>
              <a:t>神经网络与深度学习</a:t>
            </a:r>
            <a:r>
              <a:rPr lang="en-US" altLang="zh-CN" sz="1400" dirty="0">
                <a:latin typeface="+mn-ea"/>
                <a:ea typeface="+mn-ea"/>
              </a:rPr>
              <a:t>》</a:t>
            </a:r>
            <a:endParaRPr lang="zh-CN" altLang="zh-CN" sz="1400" dirty="0">
              <a:latin typeface="+mn-ea"/>
              <a:ea typeface="+mn-ea"/>
            </a:endParaRPr>
          </a:p>
        </p:txBody>
      </p:sp>
      <p:sp>
        <p:nvSpPr>
          <p:cNvPr id="18" name="Rectangle 17"/>
          <p:cNvSpPr/>
          <p:nvPr userDrawn="1"/>
        </p:nvSpPr>
        <p:spPr>
          <a:xfrm>
            <a:off x="8229600" y="6362436"/>
            <a:ext cx="375424" cy="307777"/>
          </a:xfrm>
          <a:prstGeom prst="rect">
            <a:avLst/>
          </a:prstGeom>
        </p:spPr>
        <p:txBody>
          <a:bodyPr wrap="none">
            <a:spAutoFit/>
          </a:bodyPr>
          <a:lstStyle/>
          <a:p>
            <a:pPr>
              <a:defRPr/>
            </a:pPr>
            <a:fld id="{7A0AC270-0923-4589-A51D-6091E7C5371F}" type="slidenum">
              <a:rPr lang="zh-CN" altLang="en-US" sz="1400" kern="1200" smtClean="0">
                <a:solidFill>
                  <a:schemeClr val="tx2"/>
                </a:solidFill>
                <a:latin typeface="+mn-ea"/>
                <a:ea typeface="+mn-ea"/>
                <a:cs typeface="Arial" panose="020B0604020202020204" pitchFamily="34" charset="0"/>
              </a:rPr>
              <a:pPr>
                <a:defRPr/>
              </a:pPr>
              <a:t>‹#›</a:t>
            </a:fld>
            <a:endParaRPr lang="en-US" altLang="zh-CN" sz="1400" kern="1200" dirty="0">
              <a:solidFill>
                <a:schemeClr val="tx2"/>
              </a:solidFill>
              <a:latin typeface="+mn-ea"/>
              <a:ea typeface="+mn-ea"/>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823" r:id="rId1"/>
    <p:sldLayoutId id="2147483831" r:id="rId2"/>
    <p:sldLayoutId id="2147483824" r:id="rId3"/>
    <p:sldLayoutId id="2147483828" r:id="rId4"/>
    <p:sldLayoutId id="2147483826" r:id="rId5"/>
    <p:sldLayoutId id="2147483832" r:id="rId6"/>
    <p:sldLayoutId id="2147483830" r:id="rId7"/>
    <p:sldLayoutId id="2147483829" r:id="rId8"/>
  </p:sldLayoutIdLst>
  <p:hf hdr="0" ftr="0" dt="0"/>
  <p:txStyles>
    <p:titleStyle>
      <a:lvl1pPr algn="l" rtl="0" eaLnBrk="0" fontAlgn="base" hangingPunct="0">
        <a:spcBef>
          <a:spcPct val="0"/>
        </a:spcBef>
        <a:spcAft>
          <a:spcPct val="0"/>
        </a:spcAft>
        <a:defRPr sz="3600" kern="1200">
          <a:solidFill>
            <a:schemeClr val="tx2"/>
          </a:solidFill>
          <a:latin typeface="+mj-lt"/>
          <a:ea typeface="+mj-ea"/>
          <a:cs typeface="+mj-cs"/>
        </a:defRPr>
      </a:lvl1pPr>
      <a:lvl2pPr algn="l" rtl="0" eaLnBrk="0" fontAlgn="base" hangingPunct="0">
        <a:spcBef>
          <a:spcPct val="0"/>
        </a:spcBef>
        <a:spcAft>
          <a:spcPct val="0"/>
        </a:spcAft>
        <a:defRPr sz="2700">
          <a:solidFill>
            <a:schemeClr val="tx2"/>
          </a:solidFill>
          <a:latin typeface="Calibri" panose="020F0502020204030204" pitchFamily="34" charset="0"/>
        </a:defRPr>
      </a:lvl2pPr>
      <a:lvl3pPr algn="l" rtl="0" eaLnBrk="0" fontAlgn="base" hangingPunct="0">
        <a:spcBef>
          <a:spcPct val="0"/>
        </a:spcBef>
        <a:spcAft>
          <a:spcPct val="0"/>
        </a:spcAft>
        <a:defRPr sz="2700">
          <a:solidFill>
            <a:schemeClr val="tx2"/>
          </a:solidFill>
          <a:latin typeface="Calibri" panose="020F0502020204030204" pitchFamily="34" charset="0"/>
        </a:defRPr>
      </a:lvl3pPr>
      <a:lvl4pPr algn="l" rtl="0" eaLnBrk="0" fontAlgn="base" hangingPunct="0">
        <a:spcBef>
          <a:spcPct val="0"/>
        </a:spcBef>
        <a:spcAft>
          <a:spcPct val="0"/>
        </a:spcAft>
        <a:defRPr sz="2700">
          <a:solidFill>
            <a:schemeClr val="tx2"/>
          </a:solidFill>
          <a:latin typeface="Calibri" panose="020F0502020204030204" pitchFamily="34" charset="0"/>
        </a:defRPr>
      </a:lvl4pPr>
      <a:lvl5pPr algn="l" rtl="0" eaLnBrk="0" fontAlgn="base" hangingPunct="0">
        <a:spcBef>
          <a:spcPct val="0"/>
        </a:spcBef>
        <a:spcAft>
          <a:spcPct val="0"/>
        </a:spcAft>
        <a:defRPr sz="2700">
          <a:solidFill>
            <a:schemeClr val="tx2"/>
          </a:solidFill>
          <a:latin typeface="Calibri" panose="020F0502020204030204" pitchFamily="34" charset="0"/>
        </a:defRPr>
      </a:lvl5pPr>
      <a:lvl6pPr marL="342900" algn="l" rtl="0" fontAlgn="base">
        <a:spcBef>
          <a:spcPct val="0"/>
        </a:spcBef>
        <a:spcAft>
          <a:spcPct val="0"/>
        </a:spcAft>
        <a:defRPr sz="2400">
          <a:solidFill>
            <a:schemeClr val="tx2"/>
          </a:solidFill>
          <a:latin typeface="Calibri" panose="020F0502020204030204" pitchFamily="34" charset="0"/>
        </a:defRPr>
      </a:lvl6pPr>
      <a:lvl7pPr marL="685800" algn="l" rtl="0" fontAlgn="base">
        <a:spcBef>
          <a:spcPct val="0"/>
        </a:spcBef>
        <a:spcAft>
          <a:spcPct val="0"/>
        </a:spcAft>
        <a:defRPr sz="2400">
          <a:solidFill>
            <a:schemeClr val="tx2"/>
          </a:solidFill>
          <a:latin typeface="Calibri" panose="020F0502020204030204" pitchFamily="34" charset="0"/>
        </a:defRPr>
      </a:lvl7pPr>
      <a:lvl8pPr marL="1028700" algn="l" rtl="0" fontAlgn="base">
        <a:spcBef>
          <a:spcPct val="0"/>
        </a:spcBef>
        <a:spcAft>
          <a:spcPct val="0"/>
        </a:spcAft>
        <a:defRPr sz="2400">
          <a:solidFill>
            <a:schemeClr val="tx2"/>
          </a:solidFill>
          <a:latin typeface="Calibri" panose="020F0502020204030204" pitchFamily="34" charset="0"/>
        </a:defRPr>
      </a:lvl8pPr>
      <a:lvl9pPr marL="1371600" algn="l" rtl="0" fontAlgn="base">
        <a:spcBef>
          <a:spcPct val="0"/>
        </a:spcBef>
        <a:spcAft>
          <a:spcPct val="0"/>
        </a:spcAft>
        <a:defRPr sz="2400">
          <a:solidFill>
            <a:schemeClr val="tx2"/>
          </a:solidFill>
          <a:latin typeface="Calibri" panose="020F0502020204030204" pitchFamily="34" charset="0"/>
        </a:defRPr>
      </a:lvl9pPr>
    </p:titleStyle>
    <p:bodyStyle>
      <a:lvl1pPr marL="204788" indent="-204788" algn="l" rtl="0" eaLnBrk="0" fontAlgn="base" hangingPunct="0">
        <a:spcBef>
          <a:spcPts val="450"/>
        </a:spcBef>
        <a:spcAft>
          <a:spcPct val="0"/>
        </a:spcAft>
        <a:buClr>
          <a:schemeClr val="accent1"/>
        </a:buClr>
        <a:buSzPct val="76000"/>
        <a:buFont typeface="Wingdings 3" panose="05040102010807070707" pitchFamily="18" charset="2"/>
        <a:buChar char=""/>
        <a:defRPr lang="en-US" altLang="zh-CN" sz="3200" kern="1200" dirty="0" smtClean="0">
          <a:solidFill>
            <a:schemeClr val="tx2"/>
          </a:solidFill>
          <a:latin typeface="+mn-ea"/>
          <a:ea typeface="+mn-ea"/>
          <a:cs typeface="Arial" panose="020B0604020202020204" pitchFamily="34" charset="0"/>
        </a:defRPr>
      </a:lvl1pPr>
      <a:lvl2pPr marL="410766" indent="-204788" algn="l" rtl="0" eaLnBrk="0" fontAlgn="base" hangingPunct="0">
        <a:spcBef>
          <a:spcPts val="375"/>
        </a:spcBef>
        <a:spcAft>
          <a:spcPct val="0"/>
        </a:spcAft>
        <a:buClr>
          <a:schemeClr val="accent2"/>
        </a:buClr>
        <a:buSzPct val="76000"/>
        <a:buFont typeface="Wingdings 3" panose="05040102010807070707" pitchFamily="18" charset="2"/>
        <a:buChar char=""/>
        <a:defRPr sz="2800" kern="1200">
          <a:solidFill>
            <a:schemeClr val="tx2"/>
          </a:solidFill>
          <a:latin typeface="华文楷体" panose="02010600040101010101" pitchFamily="2" charset="-122"/>
          <a:ea typeface="华文楷体" panose="02010600040101010101" pitchFamily="2" charset="-122"/>
          <a:cs typeface="+mn-cs"/>
        </a:defRPr>
      </a:lvl2pPr>
      <a:lvl3pPr marL="616744" indent="-171450" algn="l" rtl="0" eaLnBrk="0" fontAlgn="base" hangingPunct="0">
        <a:spcBef>
          <a:spcPts val="375"/>
        </a:spcBef>
        <a:spcAft>
          <a:spcPct val="0"/>
        </a:spcAft>
        <a:buClr>
          <a:srgbClr val="BCBCBC"/>
        </a:buClr>
        <a:buSzPct val="76000"/>
        <a:buFont typeface="Wingdings 3" panose="05040102010807070707" pitchFamily="18" charset="2"/>
        <a:buChar char=""/>
        <a:defRPr sz="2800" kern="1200">
          <a:solidFill>
            <a:schemeClr val="tx1"/>
          </a:solidFill>
          <a:latin typeface="华文楷体" panose="02010600040101010101" pitchFamily="2" charset="-122"/>
          <a:ea typeface="华文楷体" panose="02010600040101010101" pitchFamily="2" charset="-122"/>
          <a:cs typeface="+mn-cs"/>
        </a:defRPr>
      </a:lvl3pPr>
      <a:lvl4pPr marL="822722" indent="-171450" algn="l" rtl="0" eaLnBrk="0" fontAlgn="base" hangingPunct="0">
        <a:spcBef>
          <a:spcPts val="300"/>
        </a:spcBef>
        <a:spcAft>
          <a:spcPct val="0"/>
        </a:spcAft>
        <a:buClr>
          <a:srgbClr val="CF5716"/>
        </a:buClr>
        <a:buSzPct val="70000"/>
        <a:buFont typeface="Wingdings" panose="05000000000000000000" pitchFamily="2" charset="2"/>
        <a:buChar char=""/>
        <a:defRPr sz="2000" kern="1200">
          <a:solidFill>
            <a:schemeClr val="tx1"/>
          </a:solidFill>
          <a:latin typeface="华文楷体" panose="02010600040101010101" pitchFamily="2" charset="-122"/>
          <a:ea typeface="华文楷体" panose="02010600040101010101" pitchFamily="2" charset="-122"/>
          <a:cs typeface="+mn-cs"/>
        </a:defRPr>
      </a:lvl4pPr>
      <a:lvl5pPr marL="1028700" indent="-171450" algn="l" rtl="0" eaLnBrk="0" fontAlgn="base" hangingPunct="0">
        <a:spcBef>
          <a:spcPts val="225"/>
        </a:spcBef>
        <a:spcAft>
          <a:spcPct val="0"/>
        </a:spcAft>
        <a:buClr>
          <a:schemeClr val="accent2"/>
        </a:buClr>
        <a:buSzPct val="70000"/>
        <a:buFont typeface="Wingdings" panose="05000000000000000000" pitchFamily="2" charset="2"/>
        <a:buChar char=""/>
        <a:defRPr sz="1800" kern="1200">
          <a:solidFill>
            <a:schemeClr val="tx1"/>
          </a:solidFill>
          <a:latin typeface="华文楷体" panose="02010600040101010101" pitchFamily="2" charset="-122"/>
          <a:ea typeface="华文楷体" panose="02010600040101010101" pitchFamily="2" charset="-122"/>
          <a:cs typeface="+mn-cs"/>
        </a:defRPr>
      </a:lvl5pPr>
      <a:lvl6pPr marL="1234440" indent="-137160" algn="l" rtl="0" eaLnBrk="1" latinLnBrk="0" hangingPunct="1">
        <a:spcBef>
          <a:spcPts val="225"/>
        </a:spcBef>
        <a:buClr>
          <a:srgbClr val="9FB8CD">
            <a:shade val="75000"/>
          </a:srgbClr>
        </a:buClr>
        <a:buSzPct val="75000"/>
        <a:buFont typeface="Wingdings 3"/>
        <a:buChar char=""/>
        <a:defRPr kumimoji="0" lang="en-US" sz="1200" kern="1200" smtClean="0">
          <a:solidFill>
            <a:schemeClr val="tx1"/>
          </a:solidFill>
          <a:latin typeface="+mn-lt"/>
          <a:ea typeface="+mn-ea"/>
          <a:cs typeface="+mn-cs"/>
        </a:defRPr>
      </a:lvl6pPr>
      <a:lvl7pPr marL="1371600" indent="-137160" algn="l" rtl="0" eaLnBrk="1" latinLnBrk="0" hangingPunct="1">
        <a:spcBef>
          <a:spcPts val="225"/>
        </a:spcBef>
        <a:buClr>
          <a:srgbClr val="727CA3">
            <a:shade val="75000"/>
          </a:srgbClr>
        </a:buClr>
        <a:buSzPct val="75000"/>
        <a:buFont typeface="Wingdings 3"/>
        <a:buChar char=""/>
        <a:defRPr kumimoji="0" lang="en-US" sz="1050" kern="1200" smtClean="0">
          <a:solidFill>
            <a:schemeClr val="tx1"/>
          </a:solidFill>
          <a:latin typeface="+mn-lt"/>
          <a:ea typeface="+mn-ea"/>
          <a:cs typeface="+mn-cs"/>
        </a:defRPr>
      </a:lvl7pPr>
      <a:lvl8pPr marL="1508760" indent="-137160" algn="l" rtl="0" eaLnBrk="1" latinLnBrk="0" hangingPunct="1">
        <a:spcBef>
          <a:spcPts val="225"/>
        </a:spcBef>
        <a:buClr>
          <a:prstClr val="white">
            <a:shade val="50000"/>
          </a:prstClr>
        </a:buClr>
        <a:buSzPct val="75000"/>
        <a:buFont typeface="Wingdings 3"/>
        <a:buChar char=""/>
        <a:defRPr kumimoji="0" lang="en-US" sz="1050" kern="1200" smtClean="0">
          <a:solidFill>
            <a:schemeClr val="tx1"/>
          </a:solidFill>
          <a:latin typeface="+mn-lt"/>
          <a:ea typeface="+mn-ea"/>
          <a:cs typeface="+mn-cs"/>
        </a:defRPr>
      </a:lvl8pPr>
      <a:lvl9pPr marL="1645920" indent="-137160" algn="l" rtl="0" eaLnBrk="1" latinLnBrk="0" hangingPunct="1">
        <a:spcBef>
          <a:spcPts val="225"/>
        </a:spcBef>
        <a:buClr>
          <a:srgbClr val="9FB8CD"/>
        </a:buClr>
        <a:buSzPct val="75000"/>
        <a:buFont typeface="Wingdings 3"/>
        <a:buChar char=""/>
        <a:defRPr kumimoji="0" lang="en-US" sz="9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342900" algn="l" rtl="0" eaLnBrk="1" latinLnBrk="0" hangingPunct="1">
        <a:defRPr kumimoji="0" kern="1200">
          <a:solidFill>
            <a:schemeClr val="tx1"/>
          </a:solidFill>
          <a:latin typeface="+mn-lt"/>
          <a:ea typeface="+mn-ea"/>
          <a:cs typeface="+mn-cs"/>
        </a:defRPr>
      </a:lvl2pPr>
      <a:lvl3pPr marL="685800" algn="l" rtl="0" eaLnBrk="1" latinLnBrk="0" hangingPunct="1">
        <a:defRPr kumimoji="0" kern="1200">
          <a:solidFill>
            <a:schemeClr val="tx1"/>
          </a:solidFill>
          <a:latin typeface="+mn-lt"/>
          <a:ea typeface="+mn-ea"/>
          <a:cs typeface="+mn-cs"/>
        </a:defRPr>
      </a:lvl3pPr>
      <a:lvl4pPr marL="1028700" algn="l" rtl="0" eaLnBrk="1" latinLnBrk="0" hangingPunct="1">
        <a:defRPr kumimoji="0" kern="1200">
          <a:solidFill>
            <a:schemeClr val="tx1"/>
          </a:solidFill>
          <a:latin typeface="+mn-lt"/>
          <a:ea typeface="+mn-ea"/>
          <a:cs typeface="+mn-cs"/>
        </a:defRPr>
      </a:lvl4pPr>
      <a:lvl5pPr marL="1371600" algn="l" rtl="0" eaLnBrk="1" latinLnBrk="0" hangingPunct="1">
        <a:defRPr kumimoji="0" kern="1200">
          <a:solidFill>
            <a:schemeClr val="tx1"/>
          </a:solidFill>
          <a:latin typeface="+mn-lt"/>
          <a:ea typeface="+mn-ea"/>
          <a:cs typeface="+mn-cs"/>
        </a:defRPr>
      </a:lvl5pPr>
      <a:lvl6pPr marL="1714500" algn="l" rtl="0" eaLnBrk="1" latinLnBrk="0" hangingPunct="1">
        <a:defRPr kumimoji="0" kern="1200">
          <a:solidFill>
            <a:schemeClr val="tx1"/>
          </a:solidFill>
          <a:latin typeface="+mn-lt"/>
          <a:ea typeface="+mn-ea"/>
          <a:cs typeface="+mn-cs"/>
        </a:defRPr>
      </a:lvl6pPr>
      <a:lvl7pPr marL="2057400" algn="l" rtl="0" eaLnBrk="1" latinLnBrk="0" hangingPunct="1">
        <a:defRPr kumimoji="0" kern="1200">
          <a:solidFill>
            <a:schemeClr val="tx1"/>
          </a:solidFill>
          <a:latin typeface="+mn-lt"/>
          <a:ea typeface="+mn-ea"/>
          <a:cs typeface="+mn-cs"/>
        </a:defRPr>
      </a:lvl7pPr>
      <a:lvl8pPr marL="2400300" algn="l" rtl="0" eaLnBrk="1" latinLnBrk="0" hangingPunct="1">
        <a:defRPr kumimoji="0" kern="1200">
          <a:solidFill>
            <a:schemeClr val="tx1"/>
          </a:solidFill>
          <a:latin typeface="+mn-lt"/>
          <a:ea typeface="+mn-ea"/>
          <a:cs typeface="+mn-cs"/>
        </a:defRPr>
      </a:lvl8pPr>
      <a:lvl9pPr marL="27432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nndl.github.io/"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image" Target="../media/image13.tmp"/><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image" Target="../media/image16.tmp"/><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8.tmp"/><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9.tmp"/><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0.tmp"/><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tmp"/><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2.tmp"/><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4.tmp"/><Relationship Id="rId2" Type="http://schemas.openxmlformats.org/officeDocument/2006/relationships/image" Target="../media/image23.tmp"/><Relationship Id="rId1" Type="http://schemas.openxmlformats.org/officeDocument/2006/relationships/slideLayout" Target="../slideLayouts/slideLayout3.xml"/><Relationship Id="rId5" Type="http://schemas.openxmlformats.org/officeDocument/2006/relationships/image" Target="../media/image26.tmp"/><Relationship Id="rId4" Type="http://schemas.openxmlformats.org/officeDocument/2006/relationships/image" Target="../media/image25.tmp"/></Relationships>
</file>

<file path=ppt/slides/_rels/slide26.xml.rels><?xml version="1.0" encoding="UTF-8" standalone="yes"?>
<Relationships xmlns="http://schemas.openxmlformats.org/package/2006/relationships"><Relationship Id="rId2" Type="http://schemas.openxmlformats.org/officeDocument/2006/relationships/image" Target="../media/image27.tmp"/><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8.tmp"/><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9.tmp"/><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0.tmp"/><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31.tmp"/><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3.png"/></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700.png"/><Relationship Id="rId1" Type="http://schemas.openxmlformats.org/officeDocument/2006/relationships/slideLayout" Target="../slideLayouts/slideLayout4.xml"/><Relationship Id="rId4" Type="http://schemas.openxmlformats.org/officeDocument/2006/relationships/image" Target="../media/image3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9.tmp"/><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40.tmp"/><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41.tmp"/><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42.tmp"/><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43.tmp"/><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45.tmp"/><Relationship Id="rId2" Type="http://schemas.openxmlformats.org/officeDocument/2006/relationships/image" Target="../media/image44.tmp"/><Relationship Id="rId1" Type="http://schemas.openxmlformats.org/officeDocument/2006/relationships/slideLayout" Target="../slideLayouts/slideLayout3.xml"/><Relationship Id="rId4" Type="http://schemas.openxmlformats.org/officeDocument/2006/relationships/image" Target="../media/image46.tmp"/></Relationships>
</file>

<file path=ppt/slides/_rels/slide44.xml.rels><?xml version="1.0" encoding="UTF-8" standalone="yes"?>
<Relationships xmlns="http://schemas.openxmlformats.org/package/2006/relationships"><Relationship Id="rId3" Type="http://schemas.openxmlformats.org/officeDocument/2006/relationships/image" Target="../media/image48.tmp"/><Relationship Id="rId2" Type="http://schemas.openxmlformats.org/officeDocument/2006/relationships/image" Target="../media/image47.tmp"/><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50.tmp"/><Relationship Id="rId2" Type="http://schemas.openxmlformats.org/officeDocument/2006/relationships/image" Target="../media/image49.tmp"/><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51.tmp"/><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52.tmp"/><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53.tmp"/><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3.xml"/><Relationship Id="rId4" Type="http://schemas.openxmlformats.org/officeDocument/2006/relationships/image" Target="../media/image6.tmp"/></Relationships>
</file>

<file path=ppt/slides/_rels/slide7.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3.xml"/><Relationship Id="rId4" Type="http://schemas.openxmlformats.org/officeDocument/2006/relationships/image" Target="../media/image9.tmp"/></Relationships>
</file>

<file path=ppt/slides/_rels/slide8.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ctrTitle"/>
          </p:nvPr>
        </p:nvSpPr>
        <p:spPr/>
        <p:txBody>
          <a:bodyPr/>
          <a:lstStyle/>
          <a:p>
            <a:r>
              <a:rPr lang="zh-CN" altLang="en-US" dirty="0"/>
              <a:t>深度强化学习</a:t>
            </a:r>
            <a:endParaRPr lang="en-US" altLang="zh-CN" dirty="0"/>
          </a:p>
        </p:txBody>
      </p:sp>
      <p:sp>
        <p:nvSpPr>
          <p:cNvPr id="6" name="副标题 5"/>
          <p:cNvSpPr>
            <a:spLocks noGrp="1"/>
          </p:cNvSpPr>
          <p:nvPr>
            <p:ph type="subTitle" idx="1"/>
          </p:nvPr>
        </p:nvSpPr>
        <p:spPr/>
        <p:txBody>
          <a:bodyPr/>
          <a:lstStyle/>
          <a:p>
            <a:r>
              <a:rPr lang="en-US" altLang="zh-CN" dirty="0"/>
              <a:t>《</a:t>
            </a:r>
            <a:r>
              <a:rPr lang="zh-CN" altLang="en-US" dirty="0"/>
              <a:t>神经网络与深度学习</a:t>
            </a:r>
            <a:r>
              <a:rPr lang="en-US" altLang="zh-CN" dirty="0"/>
              <a:t>》</a:t>
            </a:r>
            <a:endParaRPr lang="zh-CN" altLang="en-US" dirty="0"/>
          </a:p>
        </p:txBody>
      </p:sp>
      <p:sp>
        <p:nvSpPr>
          <p:cNvPr id="15" name="Text Placeholder 14"/>
          <p:cNvSpPr>
            <a:spLocks noGrp="1"/>
          </p:cNvSpPr>
          <p:nvPr>
            <p:ph type="body" sz="quarter" idx="10"/>
          </p:nvPr>
        </p:nvSpPr>
        <p:spPr/>
        <p:txBody>
          <a:bodyPr/>
          <a:lstStyle/>
          <a:p>
            <a:r>
              <a:rPr lang="en-US" altLang="zh-CN" dirty="0">
                <a:hlinkClick r:id="rId3"/>
              </a:rPr>
              <a:t>https://nndl.github.io/</a:t>
            </a:r>
            <a:endParaRPr lang="en-US" altLang="zh-CN" dirty="0"/>
          </a:p>
          <a:p>
            <a:endParaRPr lang="en-US"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强化学习的算法</a:t>
            </a:r>
          </a:p>
        </p:txBody>
      </p:sp>
      <p:pic>
        <p:nvPicPr>
          <p:cNvPr id="4" name="内容占位符 3" descr="屏幕剪辑"/>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066799" y="1600200"/>
            <a:ext cx="6985153" cy="4114800"/>
          </a:xfrm>
        </p:spPr>
      </p:pic>
    </p:spTree>
    <p:extLst>
      <p:ext uri="{BB962C8B-B14F-4D97-AF65-F5344CB8AC3E}">
        <p14:creationId xmlns:p14="http://schemas.microsoft.com/office/powerpoint/2010/main" val="2204335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深度强化学习</a:t>
            </a:r>
          </a:p>
        </p:txBody>
      </p:sp>
      <p:sp>
        <p:nvSpPr>
          <p:cNvPr id="3" name="内容占位符 2"/>
          <p:cNvSpPr>
            <a:spLocks noGrp="1"/>
          </p:cNvSpPr>
          <p:nvPr>
            <p:ph sz="quarter" idx="1"/>
          </p:nvPr>
        </p:nvSpPr>
        <p:spPr/>
        <p:txBody>
          <a:bodyPr/>
          <a:lstStyle/>
          <a:p>
            <a:r>
              <a:rPr lang="zh-CN" altLang="en-US" dirty="0"/>
              <a:t>深度强化学习是将强化学习和深度学习结合在一起，用强化学习来定义问题和优化目标，用深度学习来解决状态表示、策略表示等问题。</a:t>
            </a:r>
            <a:endParaRPr lang="en-US" altLang="zh-CN" dirty="0"/>
          </a:p>
          <a:p>
            <a:pPr lvl="1"/>
            <a:r>
              <a:rPr lang="zh-CN" altLang="en-US" dirty="0"/>
              <a:t>两种不同的结合强化学习和深度学习的方式，分别用深度神经网络来建模强化学习中的</a:t>
            </a:r>
            <a:r>
              <a:rPr lang="zh-CN" altLang="en-US" dirty="0">
                <a:solidFill>
                  <a:srgbClr val="FF0000"/>
                </a:solidFill>
              </a:rPr>
              <a:t>值函数</a:t>
            </a:r>
            <a:r>
              <a:rPr lang="zh-CN" altLang="en-US" dirty="0"/>
              <a:t>、</a:t>
            </a:r>
            <a:r>
              <a:rPr lang="zh-CN" altLang="en-US" dirty="0">
                <a:solidFill>
                  <a:srgbClr val="FF0000"/>
                </a:solidFill>
              </a:rPr>
              <a:t>策略</a:t>
            </a:r>
            <a:r>
              <a:rPr lang="zh-CN" altLang="en-US" dirty="0"/>
              <a:t>，然后用误差反向传播算法来优化目标函数。</a:t>
            </a:r>
          </a:p>
        </p:txBody>
      </p:sp>
    </p:spTree>
    <p:extLst>
      <p:ext uri="{BB962C8B-B14F-4D97-AF65-F5344CB8AC3E}">
        <p14:creationId xmlns:p14="http://schemas.microsoft.com/office/powerpoint/2010/main" val="34378138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基于值函数的策略学习</a:t>
            </a:r>
          </a:p>
        </p:txBody>
      </p:sp>
    </p:spTree>
    <p:extLst>
      <p:ext uri="{BB962C8B-B14F-4D97-AF65-F5344CB8AC3E}">
        <p14:creationId xmlns:p14="http://schemas.microsoft.com/office/powerpoint/2010/main" val="2463101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44E970-C704-4F3B-BDF7-33721B8CC973}"/>
              </a:ext>
            </a:extLst>
          </p:cNvPr>
          <p:cNvSpPr>
            <a:spLocks noGrp="1"/>
          </p:cNvSpPr>
          <p:nvPr>
            <p:ph type="title"/>
          </p:nvPr>
        </p:nvSpPr>
        <p:spPr/>
        <p:txBody>
          <a:bodyPr/>
          <a:lstStyle/>
          <a:p>
            <a:r>
              <a:rPr lang="zh-CN" altLang="en-US" dirty="0"/>
              <a:t>如何评估策略</a:t>
            </a:r>
            <a:r>
              <a:rPr lang="el-GR" altLang="zh-CN" dirty="0"/>
              <a:t>π</a:t>
            </a:r>
            <a:r>
              <a:rPr lang="el-GR" altLang="zh-CN" baseline="-25000" dirty="0"/>
              <a:t>θ</a:t>
            </a:r>
            <a:r>
              <a:rPr lang="el-GR" altLang="zh-CN" dirty="0"/>
              <a:t>(</a:t>
            </a:r>
            <a:r>
              <a:rPr lang="en-US" altLang="zh-CN" dirty="0" err="1"/>
              <a:t>a|s</a:t>
            </a:r>
            <a:r>
              <a:rPr lang="en-US" altLang="zh-CN" dirty="0"/>
              <a:t>)</a:t>
            </a:r>
            <a:r>
              <a:rPr lang="zh-CN" altLang="en-US" dirty="0"/>
              <a:t>？</a:t>
            </a:r>
          </a:p>
        </p:txBody>
      </p:sp>
      <p:sp>
        <p:nvSpPr>
          <p:cNvPr id="3" name="内容占位符 2">
            <a:extLst>
              <a:ext uri="{FF2B5EF4-FFF2-40B4-BE49-F238E27FC236}">
                <a16:creationId xmlns:a16="http://schemas.microsoft.com/office/drawing/2014/main" id="{5BB4E5E1-3267-4D48-B8EF-24542B8840FD}"/>
              </a:ext>
            </a:extLst>
          </p:cNvPr>
          <p:cNvSpPr>
            <a:spLocks noGrp="1"/>
          </p:cNvSpPr>
          <p:nvPr>
            <p:ph sz="quarter" idx="1"/>
          </p:nvPr>
        </p:nvSpPr>
        <p:spPr/>
        <p:txBody>
          <a:bodyPr/>
          <a:lstStyle/>
          <a:p>
            <a:r>
              <a:rPr lang="zh-CN" altLang="en-US" dirty="0"/>
              <a:t>两个值函数</a:t>
            </a:r>
            <a:endParaRPr lang="en-US" altLang="zh-CN" dirty="0"/>
          </a:p>
          <a:p>
            <a:pPr lvl="1"/>
            <a:r>
              <a:rPr lang="zh-CN" altLang="en-US" dirty="0"/>
              <a:t>状态值函数</a:t>
            </a:r>
            <a:endParaRPr lang="en-US" altLang="zh-CN" dirty="0"/>
          </a:p>
          <a:p>
            <a:pPr lvl="1"/>
            <a:r>
              <a:rPr lang="zh-CN" altLang="en-US" dirty="0"/>
              <a:t>状态</a:t>
            </a:r>
            <a:r>
              <a:rPr lang="en-US" altLang="zh-CN" dirty="0"/>
              <a:t>-</a:t>
            </a:r>
            <a:r>
              <a:rPr lang="zh-CN" altLang="en-US" dirty="0"/>
              <a:t>动作值函数</a:t>
            </a:r>
          </a:p>
        </p:txBody>
      </p:sp>
    </p:spTree>
    <p:extLst>
      <p:ext uri="{BB962C8B-B14F-4D97-AF65-F5344CB8AC3E}">
        <p14:creationId xmlns:p14="http://schemas.microsoft.com/office/powerpoint/2010/main" val="836337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状态值函数</a:t>
            </a:r>
          </a:p>
        </p:txBody>
      </p:sp>
      <p:sp>
        <p:nvSpPr>
          <p:cNvPr id="3" name="内容占位符 2"/>
          <p:cNvSpPr>
            <a:spLocks noGrp="1"/>
          </p:cNvSpPr>
          <p:nvPr>
            <p:ph sz="quarter" idx="1"/>
          </p:nvPr>
        </p:nvSpPr>
        <p:spPr/>
        <p:txBody>
          <a:bodyPr/>
          <a:lstStyle/>
          <a:p>
            <a:r>
              <a:rPr lang="zh-CN" altLang="en-US" dirty="0"/>
              <a:t>一个策略</a:t>
            </a:r>
            <a:r>
              <a:rPr lang="en-US" altLang="zh-CN" dirty="0"/>
              <a:t>π</a:t>
            </a:r>
            <a:r>
              <a:rPr lang="zh-CN" altLang="en-US" dirty="0"/>
              <a:t>期望回报可以分解为</a:t>
            </a:r>
            <a:endParaRPr lang="en-US" altLang="zh-CN" dirty="0"/>
          </a:p>
          <a:p>
            <a:endParaRPr lang="en-US" altLang="zh-CN" dirty="0"/>
          </a:p>
          <a:p>
            <a:endParaRPr lang="en-US" altLang="zh-CN" dirty="0"/>
          </a:p>
          <a:p>
            <a:endParaRPr lang="en-US" altLang="zh-CN" dirty="0"/>
          </a:p>
          <a:p>
            <a:endParaRPr lang="en-US" altLang="zh-CN" dirty="0"/>
          </a:p>
          <a:p>
            <a:r>
              <a:rPr lang="zh-CN" altLang="en-US" dirty="0">
                <a:solidFill>
                  <a:srgbClr val="FF0000"/>
                </a:solidFill>
              </a:rPr>
              <a:t>值函数</a:t>
            </a:r>
            <a:r>
              <a:rPr lang="zh-CN" altLang="en-US" dirty="0"/>
              <a:t>：从状态</a:t>
            </a:r>
            <a:r>
              <a:rPr lang="en-US" altLang="zh-CN" dirty="0"/>
              <a:t>s</a:t>
            </a:r>
            <a:r>
              <a:rPr lang="zh-CN" altLang="en-US" dirty="0"/>
              <a:t>开始，执行策略</a:t>
            </a:r>
            <a:r>
              <a:rPr lang="el-GR" altLang="zh-CN" dirty="0"/>
              <a:t>π</a:t>
            </a:r>
            <a:r>
              <a:rPr lang="zh-CN" altLang="en-US" dirty="0"/>
              <a:t>得到的期望总回报</a:t>
            </a:r>
            <a:endParaRPr lang="en-US" altLang="zh-CN" dirty="0"/>
          </a:p>
          <a:p>
            <a:endParaRPr lang="zh-CN" altLang="en-US" dirty="0"/>
          </a:p>
        </p:txBody>
      </p:sp>
      <p:pic>
        <p:nvPicPr>
          <p:cNvPr id="4" name="图片 3"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0" y="2133600"/>
            <a:ext cx="6364441" cy="1447800"/>
          </a:xfrm>
          <a:prstGeom prst="rect">
            <a:avLst/>
          </a:prstGeom>
        </p:spPr>
      </p:pic>
      <p:pic>
        <p:nvPicPr>
          <p:cNvPr id="5" name="图片 4"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0" y="5181600"/>
            <a:ext cx="3995420" cy="838200"/>
          </a:xfrm>
          <a:prstGeom prst="rect">
            <a:avLst/>
          </a:prstGeom>
        </p:spPr>
      </p:pic>
    </p:spTree>
    <p:extLst>
      <p:ext uri="{BB962C8B-B14F-4D97-AF65-F5344CB8AC3E}">
        <p14:creationId xmlns:p14="http://schemas.microsoft.com/office/powerpoint/2010/main" val="28499921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Bellman</a:t>
            </a:r>
            <a:r>
              <a:rPr lang="zh-CN" altLang="en-US" dirty="0"/>
              <a:t>方程</a:t>
            </a:r>
          </a:p>
        </p:txBody>
      </p:sp>
      <p:sp>
        <p:nvSpPr>
          <p:cNvPr id="3" name="内容占位符 2"/>
          <p:cNvSpPr>
            <a:spLocks noGrp="1"/>
          </p:cNvSpPr>
          <p:nvPr>
            <p:ph sz="quarter" idx="1"/>
          </p:nvPr>
        </p:nvSpPr>
        <p:spPr/>
        <p:txBody>
          <a:bodyPr/>
          <a:lstStyle/>
          <a:p>
            <a:endParaRPr lang="zh-CN" altLang="en-US" dirty="0"/>
          </a:p>
        </p:txBody>
      </p:sp>
      <p:pic>
        <p:nvPicPr>
          <p:cNvPr id="5" name="图片 4"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9785" y="2242634"/>
            <a:ext cx="6764430" cy="2890891"/>
          </a:xfrm>
          <a:prstGeom prst="rect">
            <a:avLst/>
          </a:prstGeom>
        </p:spPr>
      </p:pic>
    </p:spTree>
    <p:extLst>
      <p:ext uri="{BB962C8B-B14F-4D97-AF65-F5344CB8AC3E}">
        <p14:creationId xmlns:p14="http://schemas.microsoft.com/office/powerpoint/2010/main" val="41281601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状态</a:t>
            </a:r>
            <a:r>
              <a:rPr lang="en-US" altLang="zh-CN" dirty="0"/>
              <a:t>-</a:t>
            </a:r>
            <a:r>
              <a:rPr lang="zh-CN" altLang="en-US" dirty="0"/>
              <a:t>动作值函数（</a:t>
            </a:r>
            <a:r>
              <a:rPr lang="en-US" altLang="zh-CN" dirty="0"/>
              <a:t> Q</a:t>
            </a:r>
            <a:r>
              <a:rPr lang="zh-CN" altLang="en-US" dirty="0"/>
              <a:t>函数）</a:t>
            </a:r>
          </a:p>
        </p:txBody>
      </p:sp>
      <p:sp>
        <p:nvSpPr>
          <p:cNvPr id="3" name="内容占位符 2"/>
          <p:cNvSpPr>
            <a:spLocks noGrp="1"/>
          </p:cNvSpPr>
          <p:nvPr>
            <p:ph sz="quarter" idx="1"/>
          </p:nvPr>
        </p:nvSpPr>
        <p:spPr/>
        <p:txBody>
          <a:bodyPr/>
          <a:lstStyle/>
          <a:p>
            <a:r>
              <a:rPr lang="zh-CN" altLang="en-US" dirty="0">
                <a:solidFill>
                  <a:srgbClr val="FF0000"/>
                </a:solidFill>
              </a:rPr>
              <a:t>状态</a:t>
            </a:r>
            <a:r>
              <a:rPr lang="en-US" altLang="zh-CN" dirty="0">
                <a:solidFill>
                  <a:srgbClr val="FF0000"/>
                </a:solidFill>
              </a:rPr>
              <a:t>-</a:t>
            </a:r>
            <a:r>
              <a:rPr lang="zh-CN" altLang="en-US" dirty="0">
                <a:solidFill>
                  <a:srgbClr val="FF0000"/>
                </a:solidFill>
              </a:rPr>
              <a:t>动作值函数</a:t>
            </a:r>
            <a:r>
              <a:rPr lang="zh-CN" altLang="en-US" dirty="0"/>
              <a:t>是指初始状态为</a:t>
            </a:r>
            <a:r>
              <a:rPr lang="en-US" altLang="zh-CN" dirty="0"/>
              <a:t>s</a:t>
            </a:r>
            <a:r>
              <a:rPr lang="zh-CN" altLang="en-US" dirty="0"/>
              <a:t>并进行动作</a:t>
            </a:r>
            <a:r>
              <a:rPr lang="en-US" altLang="zh-CN" dirty="0"/>
              <a:t>a</a:t>
            </a:r>
            <a:r>
              <a:rPr lang="zh-CN" altLang="en-US" dirty="0"/>
              <a:t>，然后执行策略</a:t>
            </a:r>
            <a:r>
              <a:rPr lang="el-GR" altLang="zh-CN" dirty="0"/>
              <a:t>π</a:t>
            </a:r>
            <a:r>
              <a:rPr lang="zh-CN" altLang="en-US" dirty="0"/>
              <a:t>得到的期望总回报。</a:t>
            </a:r>
            <a:endParaRPr lang="en-US" altLang="zh-CN" dirty="0"/>
          </a:p>
          <a:p>
            <a:endParaRPr lang="en-US" altLang="zh-CN" dirty="0"/>
          </a:p>
          <a:p>
            <a:endParaRPr lang="en-US" altLang="zh-CN" dirty="0"/>
          </a:p>
          <a:p>
            <a:endParaRPr lang="en-US" altLang="zh-CN" dirty="0"/>
          </a:p>
          <a:p>
            <a:r>
              <a:rPr lang="en-US" altLang="zh-CN" dirty="0"/>
              <a:t>Q</a:t>
            </a:r>
            <a:r>
              <a:rPr lang="zh-CN" altLang="en-US" dirty="0"/>
              <a:t>函数的贝尔曼方程</a:t>
            </a:r>
          </a:p>
        </p:txBody>
      </p:sp>
      <p:pic>
        <p:nvPicPr>
          <p:cNvPr id="4" name="图片 3"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6400" y="2438400"/>
            <a:ext cx="5299144" cy="707578"/>
          </a:xfrm>
          <a:prstGeom prst="rect">
            <a:avLst/>
          </a:prstGeom>
        </p:spPr>
      </p:pic>
      <p:pic>
        <p:nvPicPr>
          <p:cNvPr id="5" name="图片 4"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4800600"/>
            <a:ext cx="7064502" cy="766215"/>
          </a:xfrm>
          <a:prstGeom prst="rect">
            <a:avLst/>
          </a:prstGeom>
        </p:spPr>
      </p:pic>
    </p:spTree>
    <p:extLst>
      <p:ext uri="{BB962C8B-B14F-4D97-AF65-F5344CB8AC3E}">
        <p14:creationId xmlns:p14="http://schemas.microsoft.com/office/powerpoint/2010/main" val="29344264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最优策略</a:t>
            </a:r>
          </a:p>
        </p:txBody>
      </p:sp>
      <p:sp>
        <p:nvSpPr>
          <p:cNvPr id="4" name="内容占位符 3"/>
          <p:cNvSpPr>
            <a:spLocks noGrp="1"/>
          </p:cNvSpPr>
          <p:nvPr>
            <p:ph sz="quarter" idx="1"/>
          </p:nvPr>
        </p:nvSpPr>
        <p:spPr/>
        <p:txBody>
          <a:bodyPr/>
          <a:lstStyle/>
          <a:p>
            <a:r>
              <a:rPr lang="zh-CN" altLang="en-US" dirty="0"/>
              <a:t>最优策略：存在一个最优的策略</a:t>
            </a:r>
            <a:r>
              <a:rPr lang="en-US" altLang="zh-CN" dirty="0"/>
              <a:t>π</a:t>
            </a:r>
            <a:r>
              <a:rPr lang="en-US" altLang="zh-CN" baseline="30000" dirty="0"/>
              <a:t>∗</a:t>
            </a:r>
            <a:r>
              <a:rPr lang="en-US" altLang="zh-CN" dirty="0"/>
              <a:t> </a:t>
            </a:r>
            <a:r>
              <a:rPr lang="zh-CN" altLang="en-US" dirty="0"/>
              <a:t>，其在所有状态上的期望回报最大。</a:t>
            </a:r>
            <a:endParaRPr lang="en-US" altLang="zh-CN" dirty="0"/>
          </a:p>
          <a:p>
            <a:endParaRPr lang="en-US" altLang="zh-CN" dirty="0"/>
          </a:p>
          <a:p>
            <a:pPr lvl="1"/>
            <a:r>
              <a:rPr lang="zh-CN" altLang="en-US" dirty="0"/>
              <a:t>难以实现</a:t>
            </a:r>
            <a:endParaRPr lang="en-US" altLang="zh-CN" dirty="0"/>
          </a:p>
          <a:p>
            <a:endParaRPr lang="en-US" altLang="zh-CN" dirty="0"/>
          </a:p>
          <a:p>
            <a:r>
              <a:rPr lang="zh-CN" altLang="en-US" dirty="0"/>
              <a:t>策略改进：</a:t>
            </a:r>
            <a:endParaRPr lang="en-US" altLang="zh-CN" dirty="0"/>
          </a:p>
          <a:p>
            <a:pPr lvl="1"/>
            <a:r>
              <a:rPr lang="zh-CN" altLang="en-US" dirty="0"/>
              <a:t>值函数可以看作是对策略</a:t>
            </a:r>
            <a:r>
              <a:rPr lang="en-US" altLang="zh-CN" dirty="0"/>
              <a:t>π</a:t>
            </a:r>
            <a:r>
              <a:rPr lang="zh-CN" altLang="en-US" dirty="0"/>
              <a:t>的评估。</a:t>
            </a:r>
            <a:endParaRPr lang="en-US" altLang="zh-CN" dirty="0"/>
          </a:p>
          <a:p>
            <a:pPr lvl="1"/>
            <a:r>
              <a:rPr lang="zh-CN" altLang="en-US" dirty="0"/>
              <a:t>如果在状态</a:t>
            </a:r>
            <a:r>
              <a:rPr lang="en-US" altLang="zh-CN" dirty="0"/>
              <a:t>s</a:t>
            </a:r>
            <a:r>
              <a:rPr lang="zh-CN" altLang="en-US" dirty="0"/>
              <a:t>，有一个动作</a:t>
            </a:r>
            <a:r>
              <a:rPr lang="en-US" altLang="zh-CN" dirty="0"/>
              <a:t>a</a:t>
            </a:r>
            <a:r>
              <a:rPr lang="zh-CN" altLang="en-US" dirty="0"/>
              <a:t>使得</a:t>
            </a:r>
            <a:r>
              <a:rPr lang="en-US" altLang="zh-CN" dirty="0"/>
              <a:t>Q</a:t>
            </a:r>
            <a:r>
              <a:rPr lang="en-US" altLang="zh-CN" baseline="30000" dirty="0"/>
              <a:t>π</a:t>
            </a:r>
            <a:r>
              <a:rPr lang="en-US" altLang="zh-CN" dirty="0"/>
              <a:t>(</a:t>
            </a:r>
            <a:r>
              <a:rPr lang="en-US" altLang="zh-CN" dirty="0" err="1"/>
              <a:t>s,a</a:t>
            </a:r>
            <a:r>
              <a:rPr lang="en-US" altLang="zh-CN" dirty="0"/>
              <a:t>) &gt;V</a:t>
            </a:r>
            <a:r>
              <a:rPr lang="en-US" altLang="zh-CN" baseline="30000" dirty="0"/>
              <a:t>π</a:t>
            </a:r>
            <a:r>
              <a:rPr lang="en-US" altLang="zh-CN" dirty="0"/>
              <a:t>(s)</a:t>
            </a:r>
            <a:r>
              <a:rPr lang="zh-CN" altLang="en-US" dirty="0"/>
              <a:t>，说明执行动作</a:t>
            </a:r>
            <a:r>
              <a:rPr lang="en-US" altLang="zh-CN" dirty="0"/>
              <a:t>a</a:t>
            </a:r>
            <a:r>
              <a:rPr lang="zh-CN" altLang="en-US" dirty="0"/>
              <a:t>比当前的策略</a:t>
            </a:r>
            <a:r>
              <a:rPr lang="en-US" altLang="zh-CN" dirty="0"/>
              <a:t>π(</a:t>
            </a:r>
            <a:r>
              <a:rPr lang="en-US" altLang="zh-CN" dirty="0" err="1"/>
              <a:t>a|s</a:t>
            </a:r>
            <a:r>
              <a:rPr lang="en-US" altLang="zh-CN" dirty="0"/>
              <a:t>)</a:t>
            </a:r>
            <a:r>
              <a:rPr lang="zh-CN" altLang="en-US" dirty="0"/>
              <a:t>要好，我们就可以调整参数使得策略</a:t>
            </a:r>
            <a:r>
              <a:rPr lang="en-US" altLang="zh-CN" dirty="0"/>
              <a:t>π(</a:t>
            </a:r>
            <a:r>
              <a:rPr lang="en-US" altLang="zh-CN" dirty="0" err="1"/>
              <a:t>a|s</a:t>
            </a:r>
            <a:r>
              <a:rPr lang="en-US" altLang="zh-CN" dirty="0"/>
              <a:t>)</a:t>
            </a:r>
            <a:r>
              <a:rPr lang="zh-CN" altLang="en-US" dirty="0"/>
              <a:t>的概率增加。</a:t>
            </a:r>
            <a:endParaRPr lang="en-US" altLang="zh-CN" dirty="0"/>
          </a:p>
          <a:p>
            <a:endParaRPr lang="en-US" altLang="zh-CN" dirty="0"/>
          </a:p>
          <a:p>
            <a:endParaRPr lang="en-US" altLang="zh-CN" dirty="0"/>
          </a:p>
          <a:p>
            <a:endParaRPr lang="en-US" altLang="zh-CN" dirty="0"/>
          </a:p>
        </p:txBody>
      </p:sp>
      <p:pic>
        <p:nvPicPr>
          <p:cNvPr id="5" name="图片 4"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0" y="2209800"/>
            <a:ext cx="3289674" cy="804668"/>
          </a:xfrm>
          <a:prstGeom prst="rect">
            <a:avLst/>
          </a:prstGeom>
        </p:spPr>
      </p:pic>
    </p:spTree>
    <p:extLst>
      <p:ext uri="{BB962C8B-B14F-4D97-AF65-F5344CB8AC3E}">
        <p14:creationId xmlns:p14="http://schemas.microsoft.com/office/powerpoint/2010/main" val="20008992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如何计算值函数？</a:t>
            </a:r>
          </a:p>
        </p:txBody>
      </p:sp>
      <p:sp>
        <p:nvSpPr>
          <p:cNvPr id="3" name="内容占位符 2"/>
          <p:cNvSpPr>
            <a:spLocks noGrp="1"/>
          </p:cNvSpPr>
          <p:nvPr>
            <p:ph sz="quarter" idx="1"/>
          </p:nvPr>
        </p:nvSpPr>
        <p:spPr/>
        <p:txBody>
          <a:bodyPr/>
          <a:lstStyle/>
          <a:p>
            <a:r>
              <a:rPr lang="zh-CN" altLang="en-US" dirty="0"/>
              <a:t>基于模型的强化学习算法</a:t>
            </a:r>
            <a:endParaRPr lang="en-US" altLang="zh-CN" dirty="0"/>
          </a:p>
          <a:p>
            <a:pPr lvl="1"/>
            <a:r>
              <a:rPr lang="zh-CN" altLang="en-US" dirty="0"/>
              <a:t>基于</a:t>
            </a:r>
            <a:r>
              <a:rPr lang="en-US" altLang="zh-CN" dirty="0"/>
              <a:t>MDP</a:t>
            </a:r>
            <a:r>
              <a:rPr lang="zh-CN" altLang="en-US" dirty="0"/>
              <a:t>过程：状态转移概率</a:t>
            </a:r>
            <a:r>
              <a:rPr lang="en-US" altLang="zh-CN" dirty="0"/>
              <a:t>p(s</a:t>
            </a:r>
            <a:r>
              <a:rPr lang="en-US" altLang="zh-CN" dirty="0">
                <a:latin typeface="Arial" panose="020B0604020202020204" pitchFamily="34" charset="0"/>
                <a:cs typeface="Arial" panose="020B0604020202020204" pitchFamily="34" charset="0"/>
              </a:rPr>
              <a:t>’</a:t>
            </a:r>
            <a:r>
              <a:rPr lang="en-US" altLang="zh-CN" dirty="0"/>
              <a:t>|</a:t>
            </a:r>
            <a:r>
              <a:rPr lang="en-US" altLang="zh-CN" dirty="0" err="1"/>
              <a:t>s,a</a:t>
            </a:r>
            <a:r>
              <a:rPr lang="en-US" altLang="zh-CN" dirty="0"/>
              <a:t>)</a:t>
            </a:r>
            <a:r>
              <a:rPr lang="zh-CN" altLang="en-US" dirty="0"/>
              <a:t>和奖励函数</a:t>
            </a:r>
            <a:r>
              <a:rPr lang="en-US" altLang="zh-CN" dirty="0"/>
              <a:t>R(</a:t>
            </a:r>
            <a:r>
              <a:rPr lang="en-US" altLang="zh-CN" dirty="0" err="1"/>
              <a:t>s,a,s</a:t>
            </a:r>
            <a:r>
              <a:rPr lang="en-US" altLang="zh-CN" dirty="0"/>
              <a:t> </a:t>
            </a:r>
            <a:r>
              <a:rPr lang="en-US" altLang="zh-CN" dirty="0">
                <a:latin typeface="Arial" panose="020B0604020202020204" pitchFamily="34" charset="0"/>
                <a:cs typeface="Arial" panose="020B0604020202020204" pitchFamily="34" charset="0"/>
              </a:rPr>
              <a:t>’</a:t>
            </a:r>
            <a:r>
              <a:rPr lang="en-US" altLang="zh-CN" dirty="0"/>
              <a:t> )</a:t>
            </a:r>
          </a:p>
          <a:p>
            <a:pPr lvl="1"/>
            <a:r>
              <a:rPr lang="zh-CN" altLang="en-US" dirty="0"/>
              <a:t>策略迭代</a:t>
            </a:r>
            <a:endParaRPr lang="en-US" altLang="zh-CN" dirty="0"/>
          </a:p>
          <a:p>
            <a:pPr lvl="1"/>
            <a:r>
              <a:rPr lang="zh-CN" altLang="en-US" dirty="0"/>
              <a:t>值迭代</a:t>
            </a:r>
            <a:endParaRPr lang="en-US" altLang="zh-CN" dirty="0"/>
          </a:p>
          <a:p>
            <a:endParaRPr lang="en-US" altLang="zh-CN" dirty="0"/>
          </a:p>
          <a:p>
            <a:r>
              <a:rPr lang="zh-CN" altLang="en-US" dirty="0"/>
              <a:t>模型无关的强化学习</a:t>
            </a:r>
            <a:endParaRPr lang="en-US" altLang="zh-CN" dirty="0"/>
          </a:p>
          <a:p>
            <a:pPr lvl="1"/>
            <a:r>
              <a:rPr lang="zh-CN" altLang="en-US" dirty="0"/>
              <a:t>无</a:t>
            </a:r>
            <a:r>
              <a:rPr lang="en-US" altLang="zh-CN" dirty="0"/>
              <a:t>MDP</a:t>
            </a:r>
            <a:r>
              <a:rPr lang="zh-CN" altLang="en-US" dirty="0"/>
              <a:t>过程</a:t>
            </a:r>
            <a:endParaRPr lang="en-US" altLang="zh-CN" dirty="0"/>
          </a:p>
          <a:p>
            <a:pPr lvl="1"/>
            <a:r>
              <a:rPr lang="zh-CN" altLang="en-US" dirty="0"/>
              <a:t>蒙特卡罗采样方法</a:t>
            </a:r>
            <a:endParaRPr lang="en-US" altLang="zh-CN" dirty="0"/>
          </a:p>
          <a:p>
            <a:pPr lvl="1"/>
            <a:r>
              <a:rPr lang="zh-CN" altLang="en-US" dirty="0"/>
              <a:t>时序差分学习</a:t>
            </a:r>
          </a:p>
        </p:txBody>
      </p:sp>
    </p:spTree>
    <p:extLst>
      <p:ext uri="{BB962C8B-B14F-4D97-AF65-F5344CB8AC3E}">
        <p14:creationId xmlns:p14="http://schemas.microsoft.com/office/powerpoint/2010/main" val="1666881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基于模型的强化学习</a:t>
            </a:r>
          </a:p>
        </p:txBody>
      </p:sp>
    </p:spTree>
    <p:extLst>
      <p:ext uri="{BB962C8B-B14F-4D97-AF65-F5344CB8AC3E}">
        <p14:creationId xmlns:p14="http://schemas.microsoft.com/office/powerpoint/2010/main" val="3801097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6FF2D2-870A-4155-9AD4-B82794A28EB3}"/>
              </a:ext>
            </a:extLst>
          </p:cNvPr>
          <p:cNvSpPr>
            <a:spLocks noGrp="1"/>
          </p:cNvSpPr>
          <p:nvPr>
            <p:ph type="title"/>
          </p:nvPr>
        </p:nvSpPr>
        <p:spPr/>
        <p:txBody>
          <a:bodyPr/>
          <a:lstStyle/>
          <a:p>
            <a:r>
              <a:rPr lang="zh-CN" altLang="en-US" dirty="0"/>
              <a:t>一个例子</a:t>
            </a:r>
          </a:p>
        </p:txBody>
      </p:sp>
      <p:pic>
        <p:nvPicPr>
          <p:cNvPr id="1028" name="Picture 4" descr="What is reinforcement learning: gif showing hand balancing a vertical pole">
            <a:extLst>
              <a:ext uri="{FF2B5EF4-FFF2-40B4-BE49-F238E27FC236}">
                <a16:creationId xmlns:a16="http://schemas.microsoft.com/office/drawing/2014/main" id="{61EB16A9-A1AC-42C5-B68F-3F8F23E2AC7D}"/>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143250" y="1524000"/>
            <a:ext cx="28575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53973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策略迭代</a:t>
            </a:r>
          </a:p>
        </p:txBody>
      </p:sp>
      <p:pic>
        <p:nvPicPr>
          <p:cNvPr id="5" name="内容占位符 4" descr="屏幕剪辑"/>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914400" y="1600200"/>
            <a:ext cx="7031582" cy="4582714"/>
          </a:xfrm>
        </p:spPr>
      </p:pic>
    </p:spTree>
    <p:extLst>
      <p:ext uri="{BB962C8B-B14F-4D97-AF65-F5344CB8AC3E}">
        <p14:creationId xmlns:p14="http://schemas.microsoft.com/office/powerpoint/2010/main" val="12311847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值迭代</a:t>
            </a:r>
          </a:p>
        </p:txBody>
      </p:sp>
      <p:sp>
        <p:nvSpPr>
          <p:cNvPr id="6" name="内容占位符 5"/>
          <p:cNvSpPr>
            <a:spLocks noGrp="1"/>
          </p:cNvSpPr>
          <p:nvPr>
            <p:ph sz="quarter" idx="1"/>
          </p:nvPr>
        </p:nvSpPr>
        <p:spPr/>
        <p:txBody>
          <a:bodyPr/>
          <a:lstStyle/>
          <a:p>
            <a:r>
              <a:rPr lang="zh-CN" altLang="en-US" dirty="0"/>
              <a:t>值迭代方法将策略评估和策略改进两个过程合并，来直接计算出最优策略。</a:t>
            </a:r>
          </a:p>
        </p:txBody>
      </p:sp>
      <p:pic>
        <p:nvPicPr>
          <p:cNvPr id="7" name="内容占位符 4"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914400" y="2514600"/>
            <a:ext cx="7339912" cy="3429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93571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模型无关的强化学习</a:t>
            </a:r>
          </a:p>
        </p:txBody>
      </p:sp>
    </p:spTree>
    <p:extLst>
      <p:ext uri="{BB962C8B-B14F-4D97-AF65-F5344CB8AC3E}">
        <p14:creationId xmlns:p14="http://schemas.microsoft.com/office/powerpoint/2010/main" val="8985896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蒙特卡罗采样方法</a:t>
            </a:r>
          </a:p>
        </p:txBody>
      </p:sp>
      <mc:AlternateContent xmlns:mc="http://schemas.openxmlformats.org/markup-compatibility/2006" xmlns:a14="http://schemas.microsoft.com/office/drawing/2010/main">
        <mc:Choice Requires="a14">
          <p:sp>
            <p:nvSpPr>
              <p:cNvPr id="3" name="内容占位符 2"/>
              <p:cNvSpPr>
                <a:spLocks noGrp="1"/>
              </p:cNvSpPr>
              <p:nvPr>
                <p:ph sz="quarter" idx="1"/>
              </p:nvPr>
            </p:nvSpPr>
            <p:spPr/>
            <p:txBody>
              <a:bodyPr/>
              <a:lstStyle/>
              <a:p>
                <a:r>
                  <a:rPr lang="zh-CN" altLang="en-US" dirty="0"/>
                  <a:t>策略学习过程</a:t>
                </a:r>
                <a:endParaRPr lang="en-US" altLang="zh-CN" dirty="0"/>
              </a:p>
              <a:p>
                <a:pPr lvl="1"/>
                <a:r>
                  <a:rPr lang="zh-CN" altLang="en-US" dirty="0"/>
                  <a:t>通过采样的方式来计算值函数，</a:t>
                </a:r>
                <a:endParaRPr lang="en-US" altLang="zh-CN" dirty="0"/>
              </a:p>
              <a:p>
                <a:pPr lvl="1"/>
                <a:endParaRPr lang="en-US" altLang="zh-CN" dirty="0"/>
              </a:p>
              <a:p>
                <a:pPr lvl="1"/>
                <a:endParaRPr lang="en-US" altLang="zh-CN" dirty="0"/>
              </a:p>
              <a:p>
                <a:pPr lvl="2"/>
                <a:endParaRPr lang="en-US" altLang="zh-CN" dirty="0"/>
              </a:p>
              <a:p>
                <a:pPr lvl="2"/>
                <a:r>
                  <a:rPr lang="zh-CN" altLang="en-US" dirty="0"/>
                  <a:t>当</a:t>
                </a:r>
                <a:r>
                  <a:rPr lang="en-US" altLang="zh-CN" dirty="0"/>
                  <a:t>N → ∞</a:t>
                </a:r>
                <a:r>
                  <a:rPr lang="zh-CN" altLang="en-US" dirty="0"/>
                  <a:t>时， </a:t>
                </a:r>
                <a14:m>
                  <m:oMath xmlns:m="http://schemas.openxmlformats.org/officeDocument/2006/math">
                    <m:sSub>
                      <m:sSubPr>
                        <m:ctrlPr>
                          <a:rPr lang="en-US" altLang="zh-CN" b="0" i="1" dirty="0" smtClean="0">
                            <a:latin typeface="Cambria Math" panose="02040503050406030204" pitchFamily="18" charset="0"/>
                          </a:rPr>
                        </m:ctrlPr>
                      </m:sSubPr>
                      <m:e>
                        <m:acc>
                          <m:accPr>
                            <m:chr m:val="̂"/>
                            <m:ctrlPr>
                              <a:rPr lang="en-US" altLang="zh-CN" b="0" i="1" dirty="0" smtClean="0">
                                <a:latin typeface="Cambria Math" panose="02040503050406030204" pitchFamily="18" charset="0"/>
                              </a:rPr>
                            </m:ctrlPr>
                          </m:accPr>
                          <m:e>
                            <m:r>
                              <a:rPr lang="pt-BR" altLang="zh-CN" i="1" dirty="0">
                                <a:latin typeface="Cambria Math" panose="02040503050406030204" pitchFamily="18" charset="0"/>
                              </a:rPr>
                              <m:t>𝑄</m:t>
                            </m:r>
                          </m:e>
                        </m:acc>
                      </m:e>
                      <m:sub>
                        <m:r>
                          <a:rPr lang="pt-BR" altLang="zh-CN" i="1" dirty="0">
                            <a:latin typeface="Cambria Math" panose="02040503050406030204" pitchFamily="18" charset="0"/>
                          </a:rPr>
                          <m:t>𝜋</m:t>
                        </m:r>
                      </m:sub>
                    </m:sSub>
                    <m:r>
                      <a:rPr lang="pt-BR" altLang="zh-CN" i="1" dirty="0">
                        <a:latin typeface="Cambria Math" panose="02040503050406030204" pitchFamily="18" charset="0"/>
                      </a:rPr>
                      <m:t> (</m:t>
                    </m:r>
                    <m:r>
                      <a:rPr lang="pt-BR" altLang="zh-CN" i="1" dirty="0">
                        <a:latin typeface="Cambria Math" panose="02040503050406030204" pitchFamily="18" charset="0"/>
                      </a:rPr>
                      <m:t>𝑠</m:t>
                    </m:r>
                    <m:r>
                      <a:rPr lang="pt-BR" altLang="zh-CN" i="1" dirty="0">
                        <a:latin typeface="Cambria Math" panose="02040503050406030204" pitchFamily="18" charset="0"/>
                      </a:rPr>
                      <m:t>,</m:t>
                    </m:r>
                    <m:r>
                      <a:rPr lang="pt-BR" altLang="zh-CN" i="1" dirty="0">
                        <a:latin typeface="Cambria Math" panose="02040503050406030204" pitchFamily="18" charset="0"/>
                      </a:rPr>
                      <m:t>𝑎</m:t>
                    </m:r>
                    <m:r>
                      <a:rPr lang="pt-BR" altLang="zh-CN" i="1" dirty="0">
                        <a:latin typeface="Cambria Math" panose="02040503050406030204" pitchFamily="18" charset="0"/>
                      </a:rPr>
                      <m:t>) → </m:t>
                    </m:r>
                    <m:sSub>
                      <m:sSubPr>
                        <m:ctrlPr>
                          <a:rPr lang="en-US" altLang="zh-CN" b="0" i="1" dirty="0" smtClean="0">
                            <a:latin typeface="Cambria Math" panose="02040503050406030204" pitchFamily="18" charset="0"/>
                          </a:rPr>
                        </m:ctrlPr>
                      </m:sSubPr>
                      <m:e>
                        <m:r>
                          <a:rPr lang="pt-BR" altLang="zh-CN" i="1" dirty="0">
                            <a:latin typeface="Cambria Math" panose="02040503050406030204" pitchFamily="18" charset="0"/>
                          </a:rPr>
                          <m:t>𝑄</m:t>
                        </m:r>
                      </m:e>
                      <m:sub>
                        <m:r>
                          <a:rPr lang="pt-BR" altLang="zh-CN" i="1" dirty="0">
                            <a:latin typeface="Cambria Math" panose="02040503050406030204" pitchFamily="18" charset="0"/>
                          </a:rPr>
                          <m:t>𝜋</m:t>
                        </m:r>
                      </m:sub>
                    </m:sSub>
                    <m:r>
                      <a:rPr lang="pt-BR" altLang="zh-CN" i="1" dirty="0">
                        <a:latin typeface="Cambria Math" panose="02040503050406030204" pitchFamily="18" charset="0"/>
                      </a:rPr>
                      <m:t>(</m:t>
                    </m:r>
                    <m:r>
                      <a:rPr lang="pt-BR" altLang="zh-CN" i="1" dirty="0">
                        <a:latin typeface="Cambria Math" panose="02040503050406030204" pitchFamily="18" charset="0"/>
                      </a:rPr>
                      <m:t>𝑠</m:t>
                    </m:r>
                    <m:r>
                      <a:rPr lang="pt-BR" altLang="zh-CN" i="1" dirty="0">
                        <a:latin typeface="Cambria Math" panose="02040503050406030204" pitchFamily="18" charset="0"/>
                      </a:rPr>
                      <m:t>,</m:t>
                    </m:r>
                    <m:r>
                      <a:rPr lang="pt-BR" altLang="zh-CN" i="1" dirty="0">
                        <a:latin typeface="Cambria Math" panose="02040503050406030204" pitchFamily="18" charset="0"/>
                      </a:rPr>
                      <m:t>𝑎</m:t>
                    </m:r>
                    <m:r>
                      <a:rPr lang="pt-BR" altLang="zh-CN" i="1" dirty="0">
                        <a:latin typeface="Cambria Math" panose="02040503050406030204" pitchFamily="18" charset="0"/>
                      </a:rPr>
                      <m:t>)</m:t>
                    </m:r>
                  </m:oMath>
                </a14:m>
                <a:r>
                  <a:rPr lang="zh-CN" altLang="en-US" dirty="0"/>
                  <a:t>。</a:t>
                </a:r>
                <a:endParaRPr lang="en-US" altLang="zh-CN" dirty="0"/>
              </a:p>
              <a:p>
                <a:pPr marL="0" indent="0">
                  <a:buNone/>
                </a:pPr>
                <a:endParaRPr lang="en-US" altLang="zh-CN" dirty="0"/>
              </a:p>
              <a:p>
                <a:pPr lvl="1"/>
                <a:r>
                  <a:rPr lang="zh-CN" altLang="en-US" dirty="0"/>
                  <a:t>在似估计出</a:t>
                </a:r>
                <a:r>
                  <a:rPr lang="en-US" altLang="zh-CN" dirty="0"/>
                  <a:t>Q π (</a:t>
                </a:r>
                <a:r>
                  <a:rPr lang="en-US" altLang="zh-CN" dirty="0" err="1"/>
                  <a:t>s,a</a:t>
                </a:r>
                <a:r>
                  <a:rPr lang="en-US" altLang="zh-CN" dirty="0"/>
                  <a:t>)</a:t>
                </a:r>
                <a:r>
                  <a:rPr lang="zh-CN" altLang="en-US" dirty="0"/>
                  <a:t>之后，就可以进行策略改进。</a:t>
                </a:r>
                <a:endParaRPr lang="en-US" altLang="zh-CN" dirty="0"/>
              </a:p>
              <a:p>
                <a:pPr lvl="1"/>
                <a:r>
                  <a:rPr lang="zh-CN" altLang="en-US" dirty="0"/>
                  <a:t>然后在新的策略下重新通过采样来估计</a:t>
                </a:r>
                <a:r>
                  <a:rPr lang="en-US" altLang="zh-CN" dirty="0"/>
                  <a:t>Q</a:t>
                </a:r>
                <a:r>
                  <a:rPr lang="zh-CN" altLang="en-US" dirty="0"/>
                  <a:t>函数，并不断重复，直至收敛。</a:t>
                </a:r>
                <a:endParaRPr lang="en-US" altLang="zh-CN" dirty="0"/>
              </a:p>
              <a:p>
                <a:pPr marL="0" indent="0">
                  <a:buNone/>
                </a:pPr>
                <a:endParaRPr lang="en-US" altLang="zh-CN" dirty="0"/>
              </a:p>
              <a:p>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sz="quarter" idx="1"/>
              </p:nvPr>
            </p:nvSpPr>
            <p:spPr>
              <a:blipFill>
                <a:blip r:embed="rId2"/>
                <a:stretch>
                  <a:fillRect l="-1037" t="-1728" r="-74"/>
                </a:stretch>
              </a:blipFill>
            </p:spPr>
            <p:txBody>
              <a:bodyPr/>
              <a:lstStyle/>
              <a:p>
                <a:r>
                  <a:rPr lang="zh-CN" altLang="en-US">
                    <a:noFill/>
                  </a:rPr>
                  <a:t> </a:t>
                </a:r>
              </a:p>
            </p:txBody>
          </p:sp>
        </mc:Fallback>
      </mc:AlternateContent>
      <p:pic>
        <p:nvPicPr>
          <p:cNvPr id="5" name="图片 4"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0" y="2286000"/>
            <a:ext cx="4302177" cy="914400"/>
          </a:xfrm>
          <a:prstGeom prst="rect">
            <a:avLst/>
          </a:prstGeom>
        </p:spPr>
      </p:pic>
    </p:spTree>
    <p:extLst>
      <p:ext uri="{BB962C8B-B14F-4D97-AF65-F5344CB8AC3E}">
        <p14:creationId xmlns:p14="http://schemas.microsoft.com/office/powerpoint/2010/main" val="7792089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l-GR" altLang="zh-CN" dirty="0"/>
              <a:t>ϵ-</a:t>
            </a:r>
            <a:r>
              <a:rPr lang="zh-CN" altLang="en-US" dirty="0"/>
              <a:t>贪心法</a:t>
            </a:r>
          </a:p>
        </p:txBody>
      </p:sp>
      <p:sp>
        <p:nvSpPr>
          <p:cNvPr id="3" name="内容占位符 2"/>
          <p:cNvSpPr>
            <a:spLocks noGrp="1"/>
          </p:cNvSpPr>
          <p:nvPr>
            <p:ph sz="quarter" idx="1"/>
          </p:nvPr>
        </p:nvSpPr>
        <p:spPr/>
        <p:txBody>
          <a:bodyPr/>
          <a:lstStyle/>
          <a:p>
            <a:r>
              <a:rPr lang="zh-CN" altLang="en-US" dirty="0"/>
              <a:t>利用和探索</a:t>
            </a:r>
            <a:endParaRPr lang="en-US" altLang="zh-CN" dirty="0"/>
          </a:p>
          <a:p>
            <a:pPr lvl="1"/>
            <a:r>
              <a:rPr lang="zh-CN" altLang="en-US" dirty="0"/>
              <a:t>对当前策略的利用（</a:t>
            </a:r>
            <a:r>
              <a:rPr lang="en-US" altLang="zh-CN" dirty="0"/>
              <a:t>Exploitation</a:t>
            </a:r>
            <a:r>
              <a:rPr lang="zh-CN" altLang="en-US" dirty="0"/>
              <a:t>）</a:t>
            </a:r>
            <a:r>
              <a:rPr lang="en-US" altLang="zh-CN" dirty="0"/>
              <a:t>,</a:t>
            </a:r>
          </a:p>
          <a:p>
            <a:pPr lvl="1"/>
            <a:r>
              <a:rPr lang="zh-CN" altLang="en-US" dirty="0"/>
              <a:t>对环境的探索（</a:t>
            </a:r>
            <a:r>
              <a:rPr lang="en-US" altLang="zh-CN" dirty="0"/>
              <a:t>Exploration</a:t>
            </a:r>
            <a:r>
              <a:rPr lang="zh-CN" altLang="en-US" dirty="0"/>
              <a:t>）以找到更好的策略</a:t>
            </a:r>
            <a:endParaRPr lang="en-US" altLang="zh-CN" dirty="0"/>
          </a:p>
          <a:p>
            <a:r>
              <a:rPr lang="zh-CN" altLang="en-US" dirty="0"/>
              <a:t>对于一个确定性策略</a:t>
            </a:r>
            <a:r>
              <a:rPr lang="en-US" altLang="zh-CN" dirty="0"/>
              <a:t>π</a:t>
            </a:r>
            <a:r>
              <a:rPr lang="zh-CN" altLang="en-US" dirty="0"/>
              <a:t>，其对应的</a:t>
            </a:r>
            <a:r>
              <a:rPr lang="en-US" altLang="zh-CN" dirty="0"/>
              <a:t>ϵ−</a:t>
            </a:r>
            <a:r>
              <a:rPr lang="zh-CN" altLang="en-US" dirty="0"/>
              <a:t>贪心法策略为</a:t>
            </a:r>
            <a:endParaRPr lang="en-US" altLang="zh-CN" dirty="0"/>
          </a:p>
          <a:p>
            <a:endParaRPr lang="en-US" altLang="zh-CN" dirty="0"/>
          </a:p>
          <a:p>
            <a:endParaRPr lang="en-US" altLang="zh-CN" dirty="0"/>
          </a:p>
          <a:p>
            <a:endParaRPr lang="en-US" altLang="zh-CN" dirty="0"/>
          </a:p>
          <a:p>
            <a:endParaRPr lang="zh-CN" altLang="en-US" dirty="0"/>
          </a:p>
        </p:txBody>
      </p:sp>
      <p:pic>
        <p:nvPicPr>
          <p:cNvPr id="4" name="图片 3"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3886200"/>
            <a:ext cx="5273849" cy="1107063"/>
          </a:xfrm>
          <a:prstGeom prst="rect">
            <a:avLst/>
          </a:prstGeom>
        </p:spPr>
      </p:pic>
    </p:spTree>
    <p:extLst>
      <p:ext uri="{BB962C8B-B14F-4D97-AF65-F5344CB8AC3E}">
        <p14:creationId xmlns:p14="http://schemas.microsoft.com/office/powerpoint/2010/main" val="23509420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3232030"/>
            <a:ext cx="7024799" cy="955934"/>
          </a:xfrm>
          <a:prstGeom prst="rect">
            <a:avLst/>
          </a:prstGeom>
        </p:spPr>
      </p:pic>
      <p:sp>
        <p:nvSpPr>
          <p:cNvPr id="2" name="标题 1"/>
          <p:cNvSpPr>
            <a:spLocks noGrp="1"/>
          </p:cNvSpPr>
          <p:nvPr>
            <p:ph type="title"/>
          </p:nvPr>
        </p:nvSpPr>
        <p:spPr/>
        <p:txBody>
          <a:bodyPr/>
          <a:lstStyle/>
          <a:p>
            <a:r>
              <a:rPr lang="zh-CN" altLang="en-US" dirty="0"/>
              <a:t>时序差分学习方法</a:t>
            </a:r>
          </a:p>
        </p:txBody>
      </p:sp>
      <p:sp>
        <p:nvSpPr>
          <p:cNvPr id="3" name="内容占位符 2"/>
          <p:cNvSpPr>
            <a:spLocks noGrp="1"/>
          </p:cNvSpPr>
          <p:nvPr>
            <p:ph sz="quarter" idx="1"/>
          </p:nvPr>
        </p:nvSpPr>
        <p:spPr/>
        <p:txBody>
          <a:bodyPr/>
          <a:lstStyle/>
          <a:p>
            <a:r>
              <a:rPr lang="zh-CN" altLang="en-US" dirty="0"/>
              <a:t>结合了动态规划和蒙特卡罗方法</a:t>
            </a:r>
          </a:p>
        </p:txBody>
      </p:sp>
      <p:sp>
        <p:nvSpPr>
          <p:cNvPr id="12" name="下箭头 11"/>
          <p:cNvSpPr/>
          <p:nvPr/>
        </p:nvSpPr>
        <p:spPr>
          <a:xfrm>
            <a:off x="3657600" y="2830990"/>
            <a:ext cx="457200" cy="609600"/>
          </a:xfrm>
          <a:prstGeom prst="downArrow">
            <a:avLst/>
          </a:prstGeom>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endParaRPr lang="zh-CN" altLang="en-US" sz="2400" dirty="0"/>
          </a:p>
        </p:txBody>
      </p:sp>
      <p:sp>
        <p:nvSpPr>
          <p:cNvPr id="13" name="椭圆 12"/>
          <p:cNvSpPr/>
          <p:nvPr/>
        </p:nvSpPr>
        <p:spPr>
          <a:xfrm>
            <a:off x="4495800" y="3200400"/>
            <a:ext cx="1752600" cy="1143000"/>
          </a:xfrm>
          <a:prstGeom prst="ellipse">
            <a:avLst/>
          </a:prstGeom>
          <a:noFill/>
        </p:spPr>
        <p:style>
          <a:lnRef idx="2">
            <a:schemeClr val="accent2"/>
          </a:lnRef>
          <a:fillRef idx="1">
            <a:schemeClr val="lt1"/>
          </a:fillRef>
          <a:effectRef idx="0">
            <a:schemeClr val="accent2"/>
          </a:effectRef>
          <a:fontRef idx="minor">
            <a:schemeClr val="dk1"/>
          </a:fontRef>
        </p:style>
        <p:txBody>
          <a:bodyPr wrap="square" rtlCol="0" anchor="ctr">
            <a:spAutoFit/>
          </a:bodyPr>
          <a:lstStyle/>
          <a:p>
            <a:pPr algn="ctr"/>
            <a:endParaRPr lang="zh-CN" altLang="en-US" sz="2400" dirty="0"/>
          </a:p>
        </p:txBody>
      </p:sp>
      <p:cxnSp>
        <p:nvCxnSpPr>
          <p:cNvPr id="15" name="直接箭头连接符 14"/>
          <p:cNvCxnSpPr>
            <a:stCxn id="13" idx="4"/>
          </p:cNvCxnSpPr>
          <p:nvPr/>
        </p:nvCxnSpPr>
        <p:spPr>
          <a:xfrm flipH="1">
            <a:off x="4724400" y="4343400"/>
            <a:ext cx="647700" cy="60960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523239" y="5666065"/>
            <a:ext cx="8163561" cy="646331"/>
          </a:xfrm>
          <a:prstGeom prst="rect">
            <a:avLst/>
          </a:prstGeom>
        </p:spPr>
        <p:txBody>
          <a:bodyPr wrap="square">
            <a:spAutoFit/>
          </a:bodyPr>
          <a:lstStyle/>
          <a:p>
            <a:r>
              <a:rPr lang="zh-CN" altLang="en-US" dirty="0"/>
              <a:t>从s,a开始，采样下一步的状态和动作(s ′ ,a ′ )，并得到奖励r(s,a,s ′ )，然后利用贝尔曼方程来近似估计G(τ)</a:t>
            </a:r>
          </a:p>
        </p:txBody>
      </p:sp>
      <p:pic>
        <p:nvPicPr>
          <p:cNvPr id="4" name="图片 3"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4600" y="1786647"/>
            <a:ext cx="3541402" cy="861422"/>
          </a:xfrm>
          <a:prstGeom prst="rect">
            <a:avLst/>
          </a:prstGeom>
        </p:spPr>
      </p:pic>
      <p:pic>
        <p:nvPicPr>
          <p:cNvPr id="14" name="图片 13"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0283" y="4988106"/>
            <a:ext cx="2855934" cy="609600"/>
          </a:xfrm>
          <a:prstGeom prst="rect">
            <a:avLst/>
          </a:prstGeom>
        </p:spPr>
      </p:pic>
      <p:sp>
        <p:nvSpPr>
          <p:cNvPr id="16" name="矩形 15"/>
          <p:cNvSpPr/>
          <p:nvPr/>
        </p:nvSpPr>
        <p:spPr>
          <a:xfrm>
            <a:off x="5237801" y="3044964"/>
            <a:ext cx="2021198" cy="461665"/>
          </a:xfrm>
          <a:prstGeom prst="rect">
            <a:avLst/>
          </a:prstGeom>
        </p:spPr>
        <p:txBody>
          <a:bodyPr wrap="square">
            <a:spAutoFit/>
          </a:bodyPr>
          <a:lstStyle/>
          <a:p>
            <a:pPr algn="ctr"/>
            <a:r>
              <a:rPr lang="zh-CN" altLang="en-US" sz="2400" dirty="0">
                <a:solidFill>
                  <a:srgbClr val="FF0000"/>
                </a:solidFill>
              </a:rPr>
              <a:t>蒙特卡罗误差</a:t>
            </a:r>
          </a:p>
        </p:txBody>
      </p:sp>
      <p:pic>
        <p:nvPicPr>
          <p:cNvPr id="7" name="图片 6">
            <a:extLst>
              <a:ext uri="{FF2B5EF4-FFF2-40B4-BE49-F238E27FC236}">
                <a16:creationId xmlns:a16="http://schemas.microsoft.com/office/drawing/2014/main" id="{DAF55E3A-82B4-4201-BDFD-8FA2DE6505A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95836" y="2494433"/>
            <a:ext cx="2905127" cy="339003"/>
          </a:xfrm>
          <a:prstGeom prst="rect">
            <a:avLst/>
          </a:prstGeom>
        </p:spPr>
      </p:pic>
    </p:spTree>
    <p:extLst>
      <p:ext uri="{BB962C8B-B14F-4D97-AF65-F5344CB8AC3E}">
        <p14:creationId xmlns:p14="http://schemas.microsoft.com/office/powerpoint/2010/main" val="3796661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par>
                                <p:cTn id="12" presetID="10" presetClass="entr" presetSubtype="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5"/>
                                        </p:tgtEl>
                                        <p:attrNameLst>
                                          <p:attrName>style.visibility</p:attrName>
                                        </p:attrNameLst>
                                      </p:cBhvr>
                                      <p:to>
                                        <p:strVal val="visible"/>
                                      </p:to>
                                    </p:set>
                                  </p:childTnLst>
                                </p:cTn>
                              </p:par>
                              <p:par>
                                <p:cTn id="24" presetID="10" presetClass="entr" presetSubtype="0" fill="hold"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SARSA</a:t>
            </a:r>
            <a:r>
              <a:rPr lang="zh-CN" altLang="en-US" dirty="0"/>
              <a:t>算法（</a:t>
            </a:r>
            <a:r>
              <a:rPr lang="en-US" altLang="zh-CN" dirty="0"/>
              <a:t>State Action Reward</a:t>
            </a:r>
            <a:br>
              <a:rPr lang="en-US" altLang="zh-CN" dirty="0"/>
            </a:br>
            <a:r>
              <a:rPr lang="en-US" altLang="zh-CN" dirty="0"/>
              <a:t>State Action</a:t>
            </a:r>
            <a:r>
              <a:rPr lang="zh-CN" altLang="en-US" dirty="0"/>
              <a:t>，</a:t>
            </a:r>
            <a:r>
              <a:rPr lang="en-US" altLang="zh-CN" dirty="0"/>
              <a:t>SARSA</a:t>
            </a:r>
            <a:r>
              <a:rPr lang="zh-CN" altLang="en-US" dirty="0"/>
              <a:t>）</a:t>
            </a:r>
          </a:p>
        </p:txBody>
      </p:sp>
      <p:pic>
        <p:nvPicPr>
          <p:cNvPr id="5" name="内容占位符 4" descr="屏幕剪辑"/>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481647" y="1219200"/>
            <a:ext cx="6443153" cy="5146768"/>
          </a:xfrm>
        </p:spPr>
      </p:pic>
    </p:spTree>
    <p:extLst>
      <p:ext uri="{BB962C8B-B14F-4D97-AF65-F5344CB8AC3E}">
        <p14:creationId xmlns:p14="http://schemas.microsoft.com/office/powerpoint/2010/main" val="15493486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Q</a:t>
            </a:r>
            <a:r>
              <a:rPr lang="zh-CN" altLang="en-US" dirty="0"/>
              <a:t>学习算法</a:t>
            </a:r>
          </a:p>
        </p:txBody>
      </p:sp>
      <p:sp>
        <p:nvSpPr>
          <p:cNvPr id="8" name="内容占位符 7"/>
          <p:cNvSpPr>
            <a:spLocks noGrp="1"/>
          </p:cNvSpPr>
          <p:nvPr>
            <p:ph sz="quarter" idx="1"/>
          </p:nvPr>
        </p:nvSpPr>
        <p:spPr/>
        <p:txBody>
          <a:bodyPr/>
          <a:lstStyle/>
          <a:p>
            <a:pPr lvl="1"/>
            <a:r>
              <a:rPr lang="en-US" altLang="zh-CN" dirty="0"/>
              <a:t>Q</a:t>
            </a:r>
            <a:r>
              <a:rPr lang="zh-CN" altLang="en-US" dirty="0"/>
              <a:t>学习算法不通过</a:t>
            </a:r>
            <a:r>
              <a:rPr lang="en-US" altLang="zh-CN" dirty="0"/>
              <a:t>π </a:t>
            </a:r>
            <a:r>
              <a:rPr lang="en-US" altLang="zh-CN" baseline="30000" dirty="0"/>
              <a:t>ϵ</a:t>
            </a:r>
            <a:r>
              <a:rPr lang="en-US" altLang="zh-CN" dirty="0"/>
              <a:t> </a:t>
            </a:r>
            <a:r>
              <a:rPr lang="zh-CN" altLang="en-US" dirty="0"/>
              <a:t>来选下一步的动作</a:t>
            </a:r>
            <a:r>
              <a:rPr lang="en-US" altLang="zh-CN" dirty="0"/>
              <a:t>a ′ </a:t>
            </a:r>
            <a:r>
              <a:rPr lang="zh-CN" altLang="en-US" dirty="0"/>
              <a:t>，而是直接选最优的</a:t>
            </a:r>
            <a:r>
              <a:rPr lang="en-US" altLang="zh-CN" dirty="0"/>
              <a:t>Q</a:t>
            </a:r>
            <a:r>
              <a:rPr lang="zh-CN" altLang="en-US" dirty="0"/>
              <a:t>函数，</a:t>
            </a:r>
          </a:p>
        </p:txBody>
      </p:sp>
      <p:pic>
        <p:nvPicPr>
          <p:cNvPr id="9" name="内容占位符 6"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524000" y="1964575"/>
            <a:ext cx="5939560" cy="42685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980030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基于值函数的深度强化学习</a:t>
            </a:r>
          </a:p>
        </p:txBody>
      </p:sp>
      <p:sp>
        <p:nvSpPr>
          <p:cNvPr id="3" name="内容占位符 2"/>
          <p:cNvSpPr>
            <a:spLocks noGrp="1"/>
          </p:cNvSpPr>
          <p:nvPr>
            <p:ph sz="quarter" idx="1"/>
          </p:nvPr>
        </p:nvSpPr>
        <p:spPr/>
        <p:txBody>
          <a:bodyPr/>
          <a:lstStyle/>
          <a:p>
            <a:r>
              <a:rPr lang="zh-CN" altLang="en-US" dirty="0"/>
              <a:t>为了在连续的状态和动作空间中计算值函数</a:t>
            </a:r>
            <a:r>
              <a:rPr lang="en-US" altLang="zh-CN" dirty="0"/>
              <a:t>Q</a:t>
            </a:r>
            <a:r>
              <a:rPr lang="el-GR" altLang="zh-CN" baseline="-25000" dirty="0"/>
              <a:t>π</a:t>
            </a:r>
            <a:r>
              <a:rPr lang="el-GR" altLang="zh-CN" dirty="0"/>
              <a:t> (</a:t>
            </a:r>
            <a:r>
              <a:rPr lang="en-US" altLang="zh-CN" dirty="0" err="1"/>
              <a:t>s,a</a:t>
            </a:r>
            <a:r>
              <a:rPr lang="en-US" altLang="zh-CN" dirty="0"/>
              <a:t>)</a:t>
            </a:r>
            <a:r>
              <a:rPr lang="zh-CN" altLang="en-US" dirty="0"/>
              <a:t>，我们可以用一个函数</a:t>
            </a:r>
            <a:r>
              <a:rPr lang="en-US" altLang="zh-CN" dirty="0"/>
              <a:t>Q</a:t>
            </a:r>
            <a:r>
              <a:rPr lang="el-GR" altLang="zh-CN" baseline="-25000" dirty="0"/>
              <a:t> ϕ </a:t>
            </a:r>
            <a:r>
              <a:rPr lang="el-GR" altLang="zh-CN" dirty="0"/>
              <a:t>(</a:t>
            </a:r>
            <a:r>
              <a:rPr lang="en-US" altLang="zh-CN" dirty="0" err="1"/>
              <a:t>s,a</a:t>
            </a:r>
            <a:r>
              <a:rPr lang="en-US" altLang="zh-CN" dirty="0"/>
              <a:t>)</a:t>
            </a:r>
            <a:r>
              <a:rPr lang="zh-CN" altLang="en-US" dirty="0"/>
              <a:t>来表示近似计算，称为值函数近似（</a:t>
            </a:r>
            <a:r>
              <a:rPr lang="en-US" altLang="zh-CN" dirty="0"/>
              <a:t>Value Function Approximation</a:t>
            </a:r>
            <a:r>
              <a:rPr lang="zh-CN" altLang="en-US" dirty="0"/>
              <a:t>）</a:t>
            </a:r>
          </a:p>
        </p:txBody>
      </p:sp>
      <p:pic>
        <p:nvPicPr>
          <p:cNvPr id="4" name="图片 3"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0" y="3124200"/>
            <a:ext cx="2974109" cy="914400"/>
          </a:xfrm>
          <a:prstGeom prst="rect">
            <a:avLst/>
          </a:prstGeom>
        </p:spPr>
      </p:pic>
    </p:spTree>
    <p:extLst>
      <p:ext uri="{BB962C8B-B14F-4D97-AF65-F5344CB8AC3E}">
        <p14:creationId xmlns:p14="http://schemas.microsoft.com/office/powerpoint/2010/main" val="29128382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目标函数</a:t>
            </a:r>
          </a:p>
        </p:txBody>
      </p:sp>
      <p:sp>
        <p:nvSpPr>
          <p:cNvPr id="6" name="内容占位符 5"/>
          <p:cNvSpPr>
            <a:spLocks noGrp="1"/>
          </p:cNvSpPr>
          <p:nvPr>
            <p:ph sz="quarter" idx="1"/>
          </p:nvPr>
        </p:nvSpPr>
        <p:spPr/>
        <p:txBody>
          <a:bodyPr/>
          <a:lstStyle/>
          <a:p>
            <a:endParaRPr lang="en-US" altLang="zh-CN" dirty="0"/>
          </a:p>
          <a:p>
            <a:endParaRPr lang="en-US" altLang="zh-CN" dirty="0"/>
          </a:p>
          <a:p>
            <a:r>
              <a:rPr lang="zh-CN" altLang="en-US" dirty="0"/>
              <a:t>存在两个问题：</a:t>
            </a:r>
            <a:endParaRPr lang="en-US" altLang="zh-CN" dirty="0"/>
          </a:p>
          <a:p>
            <a:pPr lvl="1"/>
            <a:r>
              <a:rPr lang="zh-CN" altLang="en-US" dirty="0"/>
              <a:t>目标不稳定，参数学习的目标依赖于参数本身；</a:t>
            </a:r>
            <a:endParaRPr lang="en-US" altLang="zh-CN" dirty="0"/>
          </a:p>
          <a:p>
            <a:pPr lvl="1"/>
            <a:r>
              <a:rPr lang="zh-CN" altLang="en-US" dirty="0"/>
              <a:t>样本之间有很强的相关性。</a:t>
            </a:r>
            <a:endParaRPr lang="en-US" altLang="zh-CN" dirty="0"/>
          </a:p>
          <a:p>
            <a:pPr lvl="1"/>
            <a:endParaRPr lang="en-US" altLang="zh-CN" dirty="0"/>
          </a:p>
          <a:p>
            <a:r>
              <a:rPr lang="zh-CN" altLang="en-US" dirty="0"/>
              <a:t>深度</a:t>
            </a:r>
            <a:r>
              <a:rPr lang="en-US" altLang="zh-CN" dirty="0"/>
              <a:t>Q</a:t>
            </a:r>
            <a:r>
              <a:rPr lang="zh-CN" altLang="en-US" dirty="0"/>
              <a:t>网络</a:t>
            </a:r>
            <a:endParaRPr lang="en-US" altLang="zh-CN" dirty="0"/>
          </a:p>
          <a:p>
            <a:pPr lvl="1"/>
            <a:r>
              <a:rPr lang="zh-CN" altLang="en-US" dirty="0"/>
              <a:t>一是目标网络冻结（</a:t>
            </a:r>
            <a:r>
              <a:rPr lang="en-US" altLang="zh-CN" dirty="0"/>
              <a:t>freezing target networks</a:t>
            </a:r>
            <a:r>
              <a:rPr lang="zh-CN" altLang="en-US" dirty="0"/>
              <a:t>），即在一个时间段内固定目标中的参数，来稳定学习目标；</a:t>
            </a:r>
            <a:endParaRPr lang="en-US" altLang="zh-CN" dirty="0"/>
          </a:p>
          <a:p>
            <a:pPr lvl="1"/>
            <a:r>
              <a:rPr lang="zh-CN" altLang="en-US" dirty="0"/>
              <a:t>二是经验回放（</a:t>
            </a:r>
            <a:r>
              <a:rPr lang="en-US" altLang="zh-CN" dirty="0"/>
              <a:t>experience replay</a:t>
            </a:r>
            <a:r>
              <a:rPr lang="zh-CN" altLang="en-US" dirty="0"/>
              <a:t>），构建一个经验池来去除数据相关性。</a:t>
            </a:r>
          </a:p>
        </p:txBody>
      </p:sp>
      <p:pic>
        <p:nvPicPr>
          <p:cNvPr id="7" name="内容占位符 3"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524000" y="1219200"/>
            <a:ext cx="5490156" cy="990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29107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fade">
                                      <p:cBhvr>
                                        <p:cTn id="7" dur="500"/>
                                        <p:tgtEl>
                                          <p:spTgt spid="6">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3" end="3"/>
                                            </p:txEl>
                                          </p:spTgt>
                                        </p:tgtEl>
                                        <p:attrNameLst>
                                          <p:attrName>style.visibility</p:attrName>
                                        </p:attrNameLst>
                                      </p:cBhvr>
                                      <p:to>
                                        <p:strVal val="visible"/>
                                      </p:to>
                                    </p:set>
                                    <p:animEffect transition="in" filter="fade">
                                      <p:cBhvr>
                                        <p:cTn id="10" dur="500"/>
                                        <p:tgtEl>
                                          <p:spTgt spid="6">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animEffect transition="in" filter="fade">
                                      <p:cBhvr>
                                        <p:cTn id="13" dur="500"/>
                                        <p:tgtEl>
                                          <p:spTgt spid="6">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xEl>
                                              <p:pRg st="6" end="6"/>
                                            </p:txEl>
                                          </p:spTgt>
                                        </p:tgtEl>
                                        <p:attrNameLst>
                                          <p:attrName>style.visibility</p:attrName>
                                        </p:attrNameLst>
                                      </p:cBhvr>
                                      <p:to>
                                        <p:strVal val="visible"/>
                                      </p:to>
                                    </p:set>
                                    <p:animEffect transition="in" filter="fade">
                                      <p:cBhvr>
                                        <p:cTn id="18" dur="500"/>
                                        <p:tgtEl>
                                          <p:spTgt spid="6">
                                            <p:txEl>
                                              <p:pRg st="6" end="6"/>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animEffect transition="in" filter="fade">
                                      <p:cBhvr>
                                        <p:cTn id="21" dur="500"/>
                                        <p:tgtEl>
                                          <p:spTgt spid="6">
                                            <p:txEl>
                                              <p:pRg st="7" end="7"/>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8" end="8"/>
                                            </p:txEl>
                                          </p:spTgt>
                                        </p:tgtEl>
                                        <p:attrNameLst>
                                          <p:attrName>style.visibility</p:attrName>
                                        </p:attrNameLst>
                                      </p:cBhvr>
                                      <p:to>
                                        <p:strVal val="visible"/>
                                      </p:to>
                                    </p:set>
                                    <p:animEffect transition="in" filter="fade">
                                      <p:cBhvr>
                                        <p:cTn id="24"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强化学习</a:t>
            </a:r>
          </a:p>
        </p:txBody>
      </p:sp>
      <p:sp>
        <p:nvSpPr>
          <p:cNvPr id="3" name="内容占位符 2"/>
          <p:cNvSpPr>
            <a:spLocks noGrp="1"/>
          </p:cNvSpPr>
          <p:nvPr>
            <p:ph sz="quarter" idx="1"/>
          </p:nvPr>
        </p:nvSpPr>
        <p:spPr/>
        <p:txBody>
          <a:bodyPr/>
          <a:lstStyle/>
          <a:p>
            <a:r>
              <a:rPr lang="zh-CN" altLang="en-US" dirty="0"/>
              <a:t>智能体（</a:t>
            </a:r>
            <a:r>
              <a:rPr lang="en-US" altLang="zh-CN" dirty="0"/>
              <a:t>Agent</a:t>
            </a:r>
            <a:r>
              <a:rPr lang="zh-CN" altLang="en-US" dirty="0"/>
              <a:t>）</a:t>
            </a:r>
            <a:endParaRPr lang="en-US" altLang="zh-CN" dirty="0"/>
          </a:p>
          <a:p>
            <a:pPr lvl="1"/>
            <a:r>
              <a:rPr lang="zh-CN" altLang="en-US" dirty="0"/>
              <a:t>感知外界环境的状态（</a:t>
            </a:r>
            <a:r>
              <a:rPr lang="en-US" altLang="zh-CN" dirty="0"/>
              <a:t>State</a:t>
            </a:r>
            <a:r>
              <a:rPr lang="zh-CN" altLang="en-US" dirty="0"/>
              <a:t>）和奖励反馈（</a:t>
            </a:r>
            <a:r>
              <a:rPr lang="en-US" altLang="zh-CN" dirty="0"/>
              <a:t>Reward</a:t>
            </a:r>
            <a:r>
              <a:rPr lang="zh-CN" altLang="en-US" dirty="0"/>
              <a:t>），并进行学习和决策。智能体的决策功能是指根据外界环境的状态来做出不同的动作（</a:t>
            </a:r>
            <a:r>
              <a:rPr lang="en-US" altLang="zh-CN" dirty="0"/>
              <a:t>Action</a:t>
            </a:r>
            <a:r>
              <a:rPr lang="zh-CN" altLang="en-US" dirty="0"/>
              <a:t>），而学习功能是指根据外界环境的奖励来调整策略。</a:t>
            </a:r>
          </a:p>
          <a:p>
            <a:endParaRPr lang="en-US" altLang="zh-CN" dirty="0"/>
          </a:p>
          <a:p>
            <a:r>
              <a:rPr lang="zh-CN" altLang="en-US" dirty="0"/>
              <a:t>环境（</a:t>
            </a:r>
            <a:r>
              <a:rPr lang="en-US" altLang="zh-CN" dirty="0"/>
              <a:t>Environment</a:t>
            </a:r>
            <a:r>
              <a:rPr lang="zh-CN" altLang="en-US" dirty="0"/>
              <a:t>）</a:t>
            </a:r>
            <a:endParaRPr lang="en-US" altLang="zh-CN" dirty="0"/>
          </a:p>
          <a:p>
            <a:pPr lvl="1"/>
            <a:r>
              <a:rPr lang="zh-CN" altLang="en-US" dirty="0"/>
              <a:t>智能体外部的所有事物，并受智能体动作的影响而改变其状态，并反馈给智能体相应的奖励。</a:t>
            </a:r>
          </a:p>
        </p:txBody>
      </p:sp>
    </p:spTree>
    <p:extLst>
      <p:ext uri="{BB962C8B-B14F-4D97-AF65-F5344CB8AC3E}">
        <p14:creationId xmlns:p14="http://schemas.microsoft.com/office/powerpoint/2010/main" val="12664479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0" y="152400"/>
            <a:ext cx="6781800" cy="6571114"/>
          </a:xfrm>
          <a:prstGeom prst="rect">
            <a:avLst/>
          </a:prstGeom>
        </p:spPr>
      </p:pic>
    </p:spTree>
    <p:extLst>
      <p:ext uri="{BB962C8B-B14F-4D97-AF65-F5344CB8AC3E}">
        <p14:creationId xmlns:p14="http://schemas.microsoft.com/office/powerpoint/2010/main" val="1007339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DQN in Atari </a:t>
            </a:r>
          </a:p>
        </p:txBody>
      </p:sp>
      <p:sp>
        <p:nvSpPr>
          <p:cNvPr id="6" name="TextBox 5"/>
          <p:cNvSpPr txBox="1"/>
          <p:nvPr/>
        </p:nvSpPr>
        <p:spPr>
          <a:xfrm>
            <a:off x="3657600" y="118577"/>
            <a:ext cx="5334000" cy="923330"/>
          </a:xfrm>
          <a:prstGeom prst="rect">
            <a:avLst/>
          </a:prstGeom>
          <a:noFill/>
        </p:spPr>
        <p:txBody>
          <a:bodyPr wrap="square" rtlCol="0">
            <a:spAutoFit/>
          </a:bodyPr>
          <a:lstStyle/>
          <a:p>
            <a:r>
              <a:rPr lang="en-US" altLang="zh-CN" dirty="0" err="1"/>
              <a:t>Mnih</a:t>
            </a:r>
            <a:r>
              <a:rPr lang="en-US" altLang="zh-CN" dirty="0"/>
              <a:t>, Volodymyr, et al. "Human-level control through deep reinforcement learning." </a:t>
            </a:r>
            <a:r>
              <a:rPr lang="en-US" altLang="zh-CN" i="1" dirty="0"/>
              <a:t>Nature</a:t>
            </a:r>
            <a:r>
              <a:rPr lang="en-US" altLang="zh-CN" dirty="0"/>
              <a:t> 518.7540 (2015): 529-533.</a:t>
            </a:r>
          </a:p>
        </p:txBody>
      </p:sp>
      <p:pic>
        <p:nvPicPr>
          <p:cNvPr id="7" name="Picture 4">
            <a:extLst>
              <a:ext uri="{FF2B5EF4-FFF2-40B4-BE49-F238E27FC236}">
                <a16:creationId xmlns:a16="http://schemas.microsoft.com/office/drawing/2014/main" id="{73F90D76-DDCF-4EDB-86E6-5C9958CA8972}"/>
              </a:ext>
            </a:extLst>
          </p:cNvPr>
          <p:cNvPicPr>
            <a:picLocks noChangeAspect="1"/>
          </p:cNvPicPr>
          <p:nvPr/>
        </p:nvPicPr>
        <p:blipFill>
          <a:blip r:embed="rId3"/>
          <a:stretch>
            <a:fillRect/>
          </a:stretch>
        </p:blipFill>
        <p:spPr>
          <a:xfrm>
            <a:off x="457200" y="1600200"/>
            <a:ext cx="7983716" cy="4194553"/>
          </a:xfrm>
          <a:prstGeom prst="rect">
            <a:avLst/>
          </a:prstGeom>
        </p:spPr>
      </p:pic>
    </p:spTree>
    <p:extLst>
      <p:ext uri="{BB962C8B-B14F-4D97-AF65-F5344CB8AC3E}">
        <p14:creationId xmlns:p14="http://schemas.microsoft.com/office/powerpoint/2010/main" val="22275049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E14CE0-3C62-4301-9EBF-AB5494EBD51A}"/>
              </a:ext>
            </a:extLst>
          </p:cNvPr>
          <p:cNvSpPr>
            <a:spLocks noGrp="1"/>
          </p:cNvSpPr>
          <p:nvPr>
            <p:ph type="title"/>
          </p:nvPr>
        </p:nvSpPr>
        <p:spPr/>
        <p:txBody>
          <a:bodyPr/>
          <a:lstStyle/>
          <a:p>
            <a:r>
              <a:rPr lang="en-US" altLang="zh-CN" dirty="0"/>
              <a:t>DQN in Atari </a:t>
            </a:r>
            <a:endParaRPr lang="zh-CN" altLang="en-US" dirty="0"/>
          </a:p>
        </p:txBody>
      </p:sp>
      <p:pic>
        <p:nvPicPr>
          <p:cNvPr id="3" name="Google DeepMind's Deep Q-learning playing Atari Breakout">
            <a:hlinkClick r:id="" action="ppaction://media"/>
            <a:extLst>
              <a:ext uri="{FF2B5EF4-FFF2-40B4-BE49-F238E27FC236}">
                <a16:creationId xmlns:a16="http://schemas.microsoft.com/office/drawing/2014/main" id="{A48108AA-950C-4391-9F0D-82E1F73AE2E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52700" y="1219200"/>
            <a:ext cx="4038600" cy="4996206"/>
          </a:xfrm>
          <a:prstGeom prst="rect">
            <a:avLst/>
          </a:prstGeom>
        </p:spPr>
      </p:pic>
    </p:spTree>
    <p:extLst>
      <p:ext uri="{BB962C8B-B14F-4D97-AF65-F5344CB8AC3E}">
        <p14:creationId xmlns:p14="http://schemas.microsoft.com/office/powerpoint/2010/main" val="3171583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277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DQN in Atari :  Human Level Control</a:t>
            </a:r>
          </a:p>
        </p:txBody>
      </p:sp>
      <p:pic>
        <p:nvPicPr>
          <p:cNvPr id="4" name="Picture 3"/>
          <p:cNvPicPr>
            <a:picLocks noChangeAspect="1"/>
          </p:cNvPicPr>
          <p:nvPr/>
        </p:nvPicPr>
        <p:blipFill>
          <a:blip r:embed="rId2"/>
          <a:stretch>
            <a:fillRect/>
          </a:stretch>
        </p:blipFill>
        <p:spPr>
          <a:xfrm>
            <a:off x="2051720" y="1268760"/>
            <a:ext cx="4961160" cy="5428704"/>
          </a:xfrm>
          <a:prstGeom prst="rect">
            <a:avLst/>
          </a:prstGeom>
        </p:spPr>
      </p:pic>
      <p:sp>
        <p:nvSpPr>
          <p:cNvPr id="5" name="TextBox 4"/>
          <p:cNvSpPr txBox="1"/>
          <p:nvPr/>
        </p:nvSpPr>
        <p:spPr>
          <a:xfrm>
            <a:off x="5992557" y="5373216"/>
            <a:ext cx="3147144" cy="369332"/>
          </a:xfrm>
          <a:prstGeom prst="rect">
            <a:avLst/>
          </a:prstGeom>
          <a:noFill/>
        </p:spPr>
        <p:txBody>
          <a:bodyPr wrap="none" rtlCol="0">
            <a:spAutoFit/>
          </a:bodyPr>
          <a:lstStyle/>
          <a:p>
            <a:r>
              <a:rPr lang="en-US" dirty="0" err="1"/>
              <a:t>Mnih</a:t>
            </a:r>
            <a:r>
              <a:rPr lang="en-US" dirty="0"/>
              <a:t>, </a:t>
            </a:r>
            <a:r>
              <a:rPr lang="en-US" dirty="0" err="1"/>
              <a:t>Volodymyr</a:t>
            </a:r>
            <a:r>
              <a:rPr lang="en-US" dirty="0"/>
              <a:t>, et al. 2015.</a:t>
            </a:r>
          </a:p>
        </p:txBody>
      </p:sp>
    </p:spTree>
    <p:extLst>
      <p:ext uri="{BB962C8B-B14F-4D97-AF65-F5344CB8AC3E}">
        <p14:creationId xmlns:p14="http://schemas.microsoft.com/office/powerpoint/2010/main" val="37098605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AlphaGO: </a:t>
            </a:r>
            <a:br>
              <a:rPr lang="en-US" dirty="0"/>
            </a:br>
            <a:r>
              <a:rPr lang="en-US" dirty="0"/>
              <a:t>Monte Carlo Tree Search</a:t>
            </a:r>
          </a:p>
        </p:txBody>
      </p:sp>
      <p:sp>
        <p:nvSpPr>
          <p:cNvPr id="3" name="Content Placeholder 2"/>
          <p:cNvSpPr>
            <a:spLocks noGrp="1"/>
          </p:cNvSpPr>
          <p:nvPr>
            <p:ph sz="quarter" idx="1"/>
          </p:nvPr>
        </p:nvSpPr>
        <p:spPr/>
        <p:txBody>
          <a:bodyPr/>
          <a:lstStyle/>
          <a:p>
            <a:r>
              <a:rPr lang="en-US" sz="2800" dirty="0"/>
              <a:t>MCTS: Model look ahead to reduce searching space by predicting opponent’s moves</a:t>
            </a:r>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197" y="2514600"/>
            <a:ext cx="8229600" cy="26942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矩形 6">
            <a:extLst>
              <a:ext uri="{FF2B5EF4-FFF2-40B4-BE49-F238E27FC236}">
                <a16:creationId xmlns:a16="http://schemas.microsoft.com/office/drawing/2014/main" id="{158D32A5-008D-4B3E-898C-192D1407C45A}"/>
              </a:ext>
            </a:extLst>
          </p:cNvPr>
          <p:cNvSpPr/>
          <p:nvPr/>
        </p:nvSpPr>
        <p:spPr>
          <a:xfrm>
            <a:off x="381000" y="5534428"/>
            <a:ext cx="7772400" cy="646331"/>
          </a:xfrm>
          <a:prstGeom prst="rect">
            <a:avLst/>
          </a:prstGeom>
        </p:spPr>
        <p:txBody>
          <a:bodyPr wrap="square">
            <a:spAutoFit/>
          </a:bodyPr>
          <a:lstStyle/>
          <a:p>
            <a:r>
              <a:rPr lang="en-US" altLang="zh-CN" dirty="0"/>
              <a:t>Silver, David, et al. "Mastering the game of Go with deep neural networks and tree search." Nature 529.7587 (2016): 484-489.</a:t>
            </a:r>
          </a:p>
        </p:txBody>
      </p:sp>
    </p:spTree>
    <p:extLst>
      <p:ext uri="{BB962C8B-B14F-4D97-AF65-F5344CB8AC3E}">
        <p14:creationId xmlns:p14="http://schemas.microsoft.com/office/powerpoint/2010/main" val="3588400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AlphaGO</a:t>
            </a:r>
            <a:r>
              <a:rPr lang="en-US" dirty="0"/>
              <a:t>: Learning Pipeline</a:t>
            </a:r>
          </a:p>
        </p:txBody>
      </p:sp>
      <p:sp>
        <p:nvSpPr>
          <p:cNvPr id="3" name="Content Placeholder 2"/>
          <p:cNvSpPr>
            <a:spLocks noGrp="1"/>
          </p:cNvSpPr>
          <p:nvPr>
            <p:ph sz="quarter" idx="1"/>
          </p:nvPr>
        </p:nvSpPr>
        <p:spPr/>
        <p:txBody>
          <a:bodyPr/>
          <a:lstStyle/>
          <a:p>
            <a:r>
              <a:rPr lang="en-US" sz="2800" dirty="0"/>
              <a:t>Combine SL and RL to learn the search direction in MCTS</a:t>
            </a:r>
          </a:p>
          <a:p>
            <a:endParaRPr lang="en-US" sz="2800" dirty="0"/>
          </a:p>
          <a:p>
            <a:pPr marL="0" indent="0">
              <a:buNone/>
            </a:pPr>
            <a:endParaRPr lang="en-US" sz="2800" dirty="0"/>
          </a:p>
          <a:p>
            <a:pPr marL="0" indent="0">
              <a:buNone/>
            </a:pPr>
            <a:endParaRPr lang="en-US" sz="2800" dirty="0"/>
          </a:p>
          <a:p>
            <a:pPr marL="0" indent="0">
              <a:buNone/>
            </a:pPr>
            <a:endParaRPr lang="en-US" sz="2800" dirty="0"/>
          </a:p>
          <a:p>
            <a:r>
              <a:rPr lang="en-US" sz="2400" dirty="0"/>
              <a:t>SL policy Network</a:t>
            </a:r>
          </a:p>
          <a:p>
            <a:pPr lvl="1"/>
            <a:r>
              <a:rPr lang="en-US" sz="2000" dirty="0"/>
              <a:t>Prior search probability or potential</a:t>
            </a:r>
          </a:p>
          <a:p>
            <a:r>
              <a:rPr lang="en-US" sz="2400" dirty="0"/>
              <a:t>Rollout: </a:t>
            </a:r>
          </a:p>
          <a:p>
            <a:pPr lvl="1"/>
            <a:r>
              <a:rPr lang="en-US" sz="2000" dirty="0"/>
              <a:t>combine with MCTS for quick simulation on leaf node </a:t>
            </a:r>
          </a:p>
          <a:p>
            <a:r>
              <a:rPr lang="en-US" sz="2400" dirty="0"/>
              <a:t>Value Network:</a:t>
            </a:r>
          </a:p>
          <a:p>
            <a:pPr lvl="1"/>
            <a:r>
              <a:rPr lang="en-US" sz="2000" dirty="0"/>
              <a:t>Build the Global feeling on the leaf node </a:t>
            </a:r>
            <a:r>
              <a:rPr lang="en-US" altLang="zh-CN" sz="2000" dirty="0"/>
              <a:t>situation</a:t>
            </a:r>
            <a:endParaRPr lang="en-US" sz="2000" dirty="0"/>
          </a:p>
        </p:txBody>
      </p:sp>
      <p:pic>
        <p:nvPicPr>
          <p:cNvPr id="4" name="Picture 3"/>
          <p:cNvPicPr>
            <a:picLocks noChangeAspect="1"/>
          </p:cNvPicPr>
          <p:nvPr/>
        </p:nvPicPr>
        <p:blipFill>
          <a:blip r:embed="rId2"/>
          <a:stretch>
            <a:fillRect/>
          </a:stretch>
        </p:blipFill>
        <p:spPr>
          <a:xfrm>
            <a:off x="2514600" y="2102706"/>
            <a:ext cx="3608040" cy="1918983"/>
          </a:xfrm>
          <a:prstGeom prst="rect">
            <a:avLst/>
          </a:prstGeom>
        </p:spPr>
      </p:pic>
    </p:spTree>
    <p:extLst>
      <p:ext uri="{BB962C8B-B14F-4D97-AF65-F5344CB8AC3E}">
        <p14:creationId xmlns:p14="http://schemas.microsoft.com/office/powerpoint/2010/main" val="11315982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to </a:t>
            </a:r>
            <a:r>
              <a:rPr lang="en-US" altLang="zh-CN" dirty="0"/>
              <a:t>Prune</a:t>
            </a:r>
            <a:r>
              <a:rPr lang="zh-CN" altLang="en-US" dirty="0"/>
              <a:t>：</a:t>
            </a:r>
            <a:br>
              <a:rPr lang="en-US" altLang="zh-CN" dirty="0"/>
            </a:br>
            <a:r>
              <a:rPr lang="en-US" altLang="zh-CN" dirty="0"/>
              <a:t>SL Policy Network</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4294967295"/>
              </p:nvPr>
            </p:nvSpPr>
            <p:spPr>
              <a:xfrm>
                <a:off x="3157538" y="1484313"/>
                <a:ext cx="5986462" cy="4525962"/>
              </a:xfrm>
            </p:spPr>
            <p:txBody>
              <a:bodyPr/>
              <a:lstStyle/>
              <a:p>
                <a:pPr marL="342900" lvl="1" indent="-342900">
                  <a:buFontTx/>
                  <a:buChar char="•"/>
                </a:pPr>
                <a:r>
                  <a:rPr lang="en-US" altLang="zh-CN" dirty="0"/>
                  <a:t>13-layer CNN</a:t>
                </a:r>
              </a:p>
              <a:p>
                <a:pPr marL="342900" lvl="1" indent="-342900">
                  <a:buFontTx/>
                  <a:buChar char="•"/>
                </a:pPr>
                <a:r>
                  <a:rPr lang="en-US" altLang="zh-CN" dirty="0"/>
                  <a:t>Input board position </a:t>
                </a:r>
                <a14:m>
                  <m:oMath xmlns:m="http://schemas.openxmlformats.org/officeDocument/2006/math">
                    <m:r>
                      <a:rPr lang="en-US" altLang="zh-CN">
                        <a:latin typeface="Cambria Math" panose="02040503050406030204" pitchFamily="18" charset="0"/>
                      </a:rPr>
                      <m:t>𝑠</m:t>
                    </m:r>
                  </m:oMath>
                </a14:m>
                <a:endParaRPr lang="en-US" altLang="zh-CN" dirty="0"/>
              </a:p>
              <a:p>
                <a:pPr marL="342900" lvl="1" indent="-342900">
                  <a:buFontTx/>
                  <a:buChar char="•"/>
                </a:pPr>
                <a:r>
                  <a:rPr lang="en-US" altLang="zh-CN" dirty="0"/>
                  <a:t>Output: </a:t>
                </a:r>
                <a14:m>
                  <m:oMath xmlns:m="http://schemas.openxmlformats.org/officeDocument/2006/math">
                    <m:sSub>
                      <m:sSubPr>
                        <m:ctrlPr>
                          <a:rPr lang="en-US" altLang="zh-CN" b="0" i="1" smtClean="0">
                            <a:latin typeface="Cambria Math" panose="02040503050406030204" pitchFamily="18" charset="0"/>
                          </a:rPr>
                        </m:ctrlPr>
                      </m:sSubPr>
                      <m:e>
                        <m:r>
                          <m:rPr>
                            <m:sty m:val="p"/>
                          </m:rPr>
                          <a:rPr lang="en-US" altLang="zh-CN">
                            <a:latin typeface="Cambria Math"/>
                          </a:rPr>
                          <m:t>p</m:t>
                        </m:r>
                      </m:e>
                      <m:sub>
                        <m:r>
                          <a:rPr lang="en-US" altLang="zh-CN" b="0" i="1" smtClean="0">
                            <a:latin typeface="Cambria Math"/>
                          </a:rPr>
                          <m:t>𝜎</m:t>
                        </m:r>
                      </m:sub>
                    </m:sSub>
                    <m:r>
                      <a:rPr lang="en-US" altLang="zh-CN" b="0" i="0" smtClean="0">
                        <a:latin typeface="Cambria Math"/>
                      </a:rPr>
                      <m:t> (</m:t>
                    </m:r>
                    <m:r>
                      <a:rPr lang="en-US" altLang="zh-CN" b="0" i="1" smtClean="0">
                        <a:latin typeface="Cambria Math"/>
                      </a:rPr>
                      <m:t>𝑎</m:t>
                    </m:r>
                    <m:r>
                      <a:rPr lang="en-US" altLang="zh-CN" b="0" i="1" smtClean="0">
                        <a:latin typeface="Cambria Math"/>
                      </a:rPr>
                      <m:t>|</m:t>
                    </m:r>
                    <m:r>
                      <a:rPr lang="en-US" altLang="zh-CN" b="0" i="1" smtClean="0">
                        <a:latin typeface="Cambria Math"/>
                      </a:rPr>
                      <m:t>𝑠</m:t>
                    </m:r>
                    <m:r>
                      <a:rPr lang="en-US" altLang="zh-CN" b="0" i="1" smtClean="0">
                        <a:latin typeface="Cambria Math"/>
                      </a:rPr>
                      <m:t>)</m:t>
                    </m:r>
                  </m:oMath>
                </a14:m>
                <a:r>
                  <a:rPr lang="en-US" altLang="zh-CN" dirty="0"/>
                  <a:t>, where</a:t>
                </a:r>
                <a14:m>
                  <m:oMath xmlns:m="http://schemas.openxmlformats.org/officeDocument/2006/math">
                    <m:r>
                      <a:rPr lang="en-US" altLang="zh-CN" b="0" i="0" smtClean="0">
                        <a:latin typeface="Cambria Math" panose="02040503050406030204" pitchFamily="18" charset="0"/>
                      </a:rPr>
                      <m:t> </m:t>
                    </m:r>
                    <m:r>
                      <a:rPr lang="en-US" altLang="zh-CN" b="0" i="1" smtClean="0">
                        <a:latin typeface="Cambria Math"/>
                      </a:rPr>
                      <m:t>𝑎</m:t>
                    </m:r>
                  </m:oMath>
                </a14:m>
                <a:r>
                  <a:rPr lang="en-US" altLang="zh-CN" dirty="0"/>
                  <a:t> is the next move</a:t>
                </a:r>
              </a:p>
              <a:p>
                <a:pPr marL="342900" lvl="1" indent="-342900">
                  <a:buFontTx/>
                  <a:buChar char="•"/>
                </a:pPr>
                <a:endParaRPr lang="en-US" altLang="zh-CN" dirty="0"/>
              </a:p>
              <a:p>
                <a:pPr marL="342900" lvl="1" indent="-342900">
                  <a:buFontTx/>
                  <a:buChar char="•"/>
                </a:pPr>
                <a:endParaRPr lang="en-US" altLang="zh-CN"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2699792" y="1484784"/>
                <a:ext cx="5987008" cy="4525963"/>
              </a:xfrm>
              <a:blipFill rotWithShape="0">
                <a:blip r:embed="rId2"/>
                <a:stretch>
                  <a:fillRect l="-1527" t="-1078"/>
                </a:stretch>
              </a:blipFill>
            </p:spPr>
            <p:txBody>
              <a:bodyPr/>
              <a:lstStyle/>
              <a:p>
                <a:r>
                  <a:rPr lang="zh-CN" altLang="en-US">
                    <a:noFill/>
                  </a:rPr>
                  <a:t> </a:t>
                </a:r>
              </a:p>
            </p:txBody>
          </p:sp>
        </mc:Fallback>
      </mc:AlternateContent>
      <p:pic>
        <p:nvPicPr>
          <p:cNvPr id="5" name="Picture 4"/>
          <p:cNvPicPr>
            <a:picLocks noChangeAspect="1"/>
          </p:cNvPicPr>
          <p:nvPr/>
        </p:nvPicPr>
        <p:blipFill>
          <a:blip r:embed="rId3"/>
          <a:stretch>
            <a:fillRect/>
          </a:stretch>
        </p:blipFill>
        <p:spPr>
          <a:xfrm>
            <a:off x="161926" y="1916832"/>
            <a:ext cx="2282781" cy="4167072"/>
          </a:xfrm>
          <a:prstGeom prst="rect">
            <a:avLst/>
          </a:prstGeom>
        </p:spPr>
      </p:pic>
      <p:pic>
        <p:nvPicPr>
          <p:cNvPr id="7"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76600" y="3415011"/>
            <a:ext cx="5731290" cy="31683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61772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策略梯度</a:t>
            </a:r>
          </a:p>
        </p:txBody>
      </p:sp>
    </p:spTree>
    <p:extLst>
      <p:ext uri="{BB962C8B-B14F-4D97-AF65-F5344CB8AC3E}">
        <p14:creationId xmlns:p14="http://schemas.microsoft.com/office/powerpoint/2010/main" val="30978046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基于策略函数的深度强化学习</a:t>
            </a:r>
          </a:p>
        </p:txBody>
      </p:sp>
      <p:sp>
        <p:nvSpPr>
          <p:cNvPr id="3" name="内容占位符 2"/>
          <p:cNvSpPr>
            <a:spLocks noGrp="1"/>
          </p:cNvSpPr>
          <p:nvPr>
            <p:ph sz="quarter" idx="1"/>
          </p:nvPr>
        </p:nvSpPr>
        <p:spPr/>
        <p:txBody>
          <a:bodyPr/>
          <a:lstStyle/>
          <a:p>
            <a:r>
              <a:rPr lang="zh-CN" altLang="en-US" dirty="0"/>
              <a:t>可以直接用深度神经网络来表示一个参数化的从状态空间到动作空间的映射函数：</a:t>
            </a:r>
            <a:r>
              <a:rPr lang="en-US" altLang="zh-CN" dirty="0"/>
              <a:t>a = π</a:t>
            </a:r>
            <a:r>
              <a:rPr lang="en-US" altLang="zh-CN" baseline="-25000" dirty="0"/>
              <a:t>θ </a:t>
            </a:r>
            <a:r>
              <a:rPr lang="en-US" altLang="zh-CN" dirty="0"/>
              <a:t>(s)</a:t>
            </a:r>
            <a:r>
              <a:rPr lang="zh-CN" altLang="en-US" dirty="0"/>
              <a:t>。</a:t>
            </a:r>
            <a:endParaRPr lang="en-US" altLang="zh-CN" dirty="0"/>
          </a:p>
          <a:p>
            <a:r>
              <a:rPr lang="zh-CN" altLang="en-US" dirty="0"/>
              <a:t>最优的策略是使得在每个状态的总回报最大</a:t>
            </a:r>
          </a:p>
          <a:p>
            <a:pPr marL="0" indent="0">
              <a:buNone/>
            </a:pPr>
            <a:r>
              <a:rPr lang="zh-CN" altLang="en-US" dirty="0"/>
              <a:t>的策略，因此策略搜索的目标函数为</a:t>
            </a:r>
          </a:p>
        </p:txBody>
      </p:sp>
      <p:pic>
        <p:nvPicPr>
          <p:cNvPr id="5" name="图片 4"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4267200"/>
            <a:ext cx="6781800" cy="935753"/>
          </a:xfrm>
          <a:prstGeom prst="rect">
            <a:avLst/>
          </a:prstGeom>
        </p:spPr>
      </p:pic>
    </p:spTree>
    <p:extLst>
      <p:ext uri="{BB962C8B-B14F-4D97-AF65-F5344CB8AC3E}">
        <p14:creationId xmlns:p14="http://schemas.microsoft.com/office/powerpoint/2010/main" val="31933829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2815" y="3103214"/>
            <a:ext cx="4452324" cy="3129946"/>
          </a:xfrm>
          <a:prstGeom prst="rect">
            <a:avLst/>
          </a:prstGeom>
        </p:spPr>
      </p:pic>
      <p:sp>
        <p:nvSpPr>
          <p:cNvPr id="2" name="标题 1"/>
          <p:cNvSpPr>
            <a:spLocks noGrp="1"/>
          </p:cNvSpPr>
          <p:nvPr>
            <p:ph type="title"/>
          </p:nvPr>
        </p:nvSpPr>
        <p:spPr/>
        <p:txBody>
          <a:bodyPr/>
          <a:lstStyle/>
          <a:p>
            <a:r>
              <a:rPr lang="zh-CN" altLang="en-US" dirty="0"/>
              <a:t>策略梯度（</a:t>
            </a:r>
            <a:r>
              <a:rPr lang="en-US" altLang="zh-CN" dirty="0"/>
              <a:t>Policy Gradient</a:t>
            </a:r>
            <a:r>
              <a:rPr lang="zh-CN" altLang="en-US" dirty="0"/>
              <a:t>）</a:t>
            </a:r>
          </a:p>
        </p:txBody>
      </p:sp>
      <p:sp>
        <p:nvSpPr>
          <p:cNvPr id="3" name="内容占位符 2"/>
          <p:cNvSpPr>
            <a:spLocks noGrp="1"/>
          </p:cNvSpPr>
          <p:nvPr>
            <p:ph sz="quarter" idx="1"/>
          </p:nvPr>
        </p:nvSpPr>
        <p:spPr/>
        <p:txBody>
          <a:bodyPr/>
          <a:lstStyle/>
          <a:p>
            <a:r>
              <a:rPr lang="zh-CN" altLang="en-US" dirty="0"/>
              <a:t>策略搜索是通过寻找参数</a:t>
            </a:r>
            <a:r>
              <a:rPr lang="en-US" altLang="zh-CN" dirty="0"/>
              <a:t>θ</a:t>
            </a:r>
            <a:r>
              <a:rPr lang="zh-CN" altLang="en-US" dirty="0"/>
              <a:t>使得目标函数</a:t>
            </a:r>
            <a:r>
              <a:rPr lang="en-US" altLang="zh-CN" dirty="0"/>
              <a:t>J(θ)</a:t>
            </a:r>
            <a:r>
              <a:rPr lang="zh-CN" altLang="en-US" dirty="0"/>
              <a:t>最大。</a:t>
            </a:r>
            <a:endParaRPr lang="en-US" altLang="zh-CN" dirty="0"/>
          </a:p>
          <a:p>
            <a:r>
              <a:rPr lang="zh-CN" altLang="en-US" dirty="0"/>
              <a:t>梯度上升：</a:t>
            </a:r>
            <a:endParaRPr lang="en-US" altLang="zh-CN" dirty="0"/>
          </a:p>
          <a:p>
            <a:endParaRPr lang="zh-CN" altLang="en-US" dirty="0"/>
          </a:p>
        </p:txBody>
      </p:sp>
      <p:sp>
        <p:nvSpPr>
          <p:cNvPr id="5" name="矩形 4"/>
          <p:cNvSpPr/>
          <p:nvPr/>
        </p:nvSpPr>
        <p:spPr>
          <a:xfrm>
            <a:off x="6019800" y="2286000"/>
            <a:ext cx="1107996" cy="461665"/>
          </a:xfrm>
          <a:prstGeom prst="rect">
            <a:avLst/>
          </a:prstGeom>
          <a:ln>
            <a:solidFill>
              <a:srgbClr val="FF0000"/>
            </a:solidFill>
          </a:ln>
        </p:spPr>
        <p:txBody>
          <a:bodyPr wrap="none">
            <a:spAutoFit/>
          </a:bodyPr>
          <a:lstStyle/>
          <a:p>
            <a:r>
              <a:rPr lang="zh-CN" altLang="en-US" sz="2400">
                <a:solidFill>
                  <a:srgbClr val="FF0000"/>
                </a:solidFill>
              </a:rPr>
              <a:t>总回报</a:t>
            </a:r>
          </a:p>
        </p:txBody>
      </p:sp>
      <p:cxnSp>
        <p:nvCxnSpPr>
          <p:cNvPr id="7" name="直接连接符 6"/>
          <p:cNvCxnSpPr/>
          <p:nvPr/>
        </p:nvCxnSpPr>
        <p:spPr>
          <a:xfrm flipV="1">
            <a:off x="4953000" y="2590800"/>
            <a:ext cx="1066800" cy="7620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4306669" y="2159704"/>
            <a:ext cx="1415772" cy="461665"/>
          </a:xfrm>
          <a:prstGeom prst="rect">
            <a:avLst/>
          </a:prstGeom>
          <a:ln>
            <a:solidFill>
              <a:srgbClr val="FF0000"/>
            </a:solidFill>
          </a:ln>
        </p:spPr>
        <p:txBody>
          <a:bodyPr wrap="none">
            <a:spAutoFit/>
          </a:bodyPr>
          <a:lstStyle/>
          <a:p>
            <a:r>
              <a:rPr lang="zh-CN" altLang="en-US" sz="2400" dirty="0">
                <a:solidFill>
                  <a:srgbClr val="FF0000"/>
                </a:solidFill>
              </a:rPr>
              <a:t>轨迹概率</a:t>
            </a:r>
          </a:p>
        </p:txBody>
      </p:sp>
      <p:cxnSp>
        <p:nvCxnSpPr>
          <p:cNvPr id="10" name="直接连接符 9"/>
          <p:cNvCxnSpPr>
            <a:endCxn id="8" idx="2"/>
          </p:cNvCxnSpPr>
          <p:nvPr/>
        </p:nvCxnSpPr>
        <p:spPr>
          <a:xfrm flipV="1">
            <a:off x="4343400" y="2621369"/>
            <a:ext cx="671155" cy="73143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6637858" y="3249792"/>
            <a:ext cx="1007007" cy="461665"/>
          </a:xfrm>
          <a:prstGeom prst="rect">
            <a:avLst/>
          </a:prstGeom>
        </p:spPr>
        <p:txBody>
          <a:bodyPr wrap="none">
            <a:spAutoFit/>
          </a:bodyPr>
          <a:lstStyle/>
          <a:p>
            <a:r>
              <a:rPr lang="zh-CN" altLang="en-US" sz="2400" dirty="0">
                <a:solidFill>
                  <a:srgbClr val="FF0000"/>
                </a:solidFill>
              </a:rPr>
              <a:t>τ</a:t>
            </a:r>
            <a:r>
              <a:rPr lang="en-US" altLang="zh-CN" sz="2400" dirty="0">
                <a:solidFill>
                  <a:srgbClr val="FF0000"/>
                </a:solidFill>
              </a:rPr>
              <a:t>:</a:t>
            </a:r>
            <a:r>
              <a:rPr lang="zh-CN" altLang="en-US" sz="2400" dirty="0">
                <a:solidFill>
                  <a:srgbClr val="FF0000"/>
                </a:solidFill>
              </a:rPr>
              <a:t>轨迹</a:t>
            </a:r>
          </a:p>
        </p:txBody>
      </p:sp>
      <p:cxnSp>
        <p:nvCxnSpPr>
          <p:cNvPr id="13" name="直接连接符 12"/>
          <p:cNvCxnSpPr/>
          <p:nvPr/>
        </p:nvCxnSpPr>
        <p:spPr>
          <a:xfrm>
            <a:off x="5334000" y="3480624"/>
            <a:ext cx="1303858"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5751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强化学习中的基本要素</a:t>
            </a:r>
            <a:endParaRPr lang="zh-CN" altLang="en-US" dirty="0"/>
          </a:p>
        </p:txBody>
      </p:sp>
      <p:sp>
        <p:nvSpPr>
          <p:cNvPr id="3" name="内容占位符 2"/>
          <p:cNvSpPr>
            <a:spLocks noGrp="1"/>
          </p:cNvSpPr>
          <p:nvPr>
            <p:ph sz="quarter" idx="1"/>
          </p:nvPr>
        </p:nvSpPr>
        <p:spPr/>
        <p:txBody>
          <a:bodyPr/>
          <a:lstStyle/>
          <a:p>
            <a:r>
              <a:rPr lang="zh-CN" altLang="en-US" dirty="0"/>
              <a:t>环境的</a:t>
            </a:r>
            <a:r>
              <a:rPr lang="zh-CN" altLang="en-US" dirty="0">
                <a:solidFill>
                  <a:srgbClr val="FF0000"/>
                </a:solidFill>
              </a:rPr>
              <a:t>状态集合</a:t>
            </a:r>
            <a:r>
              <a:rPr lang="zh-CN" altLang="en-US" dirty="0"/>
              <a:t>：</a:t>
            </a:r>
            <a:r>
              <a:rPr lang="en-US" altLang="zh-CN" dirty="0">
                <a:latin typeface="Arial Narrow" panose="020B0606020202030204" pitchFamily="34" charset="0"/>
              </a:rPr>
              <a:t>S</a:t>
            </a:r>
            <a:r>
              <a:rPr lang="zh-CN" altLang="en-US" dirty="0"/>
              <a:t>；</a:t>
            </a:r>
          </a:p>
          <a:p>
            <a:r>
              <a:rPr lang="zh-CN" altLang="en-US" dirty="0"/>
              <a:t>智能体的</a:t>
            </a:r>
            <a:r>
              <a:rPr lang="zh-CN" altLang="en-US" dirty="0">
                <a:solidFill>
                  <a:srgbClr val="FF0000"/>
                </a:solidFill>
              </a:rPr>
              <a:t>动作集合</a:t>
            </a:r>
            <a:r>
              <a:rPr lang="zh-CN" altLang="en-US" dirty="0"/>
              <a:t>：</a:t>
            </a:r>
            <a:r>
              <a:rPr lang="en-US" altLang="zh-CN" dirty="0">
                <a:latin typeface="Arial Narrow" panose="020B0606020202030204" pitchFamily="34" charset="0"/>
              </a:rPr>
              <a:t>A</a:t>
            </a:r>
            <a:r>
              <a:rPr lang="zh-CN" altLang="en-US" dirty="0"/>
              <a:t>；</a:t>
            </a:r>
          </a:p>
          <a:p>
            <a:r>
              <a:rPr lang="zh-CN" altLang="en-US" dirty="0">
                <a:solidFill>
                  <a:srgbClr val="FF0000"/>
                </a:solidFill>
              </a:rPr>
              <a:t>状态转移概率</a:t>
            </a:r>
            <a:r>
              <a:rPr lang="zh-CN" altLang="en-US" dirty="0"/>
              <a:t>：</a:t>
            </a:r>
            <a:r>
              <a:rPr lang="en-US" altLang="zh-CN" dirty="0">
                <a:latin typeface="Arial Narrow" panose="020B0606020202030204" pitchFamily="34" charset="0"/>
              </a:rPr>
              <a:t>p(s’|</a:t>
            </a:r>
            <a:r>
              <a:rPr lang="en-US" altLang="zh-CN" dirty="0" err="1">
                <a:latin typeface="Arial Narrow" panose="020B0606020202030204" pitchFamily="34" charset="0"/>
              </a:rPr>
              <a:t>s,a</a:t>
            </a:r>
            <a:r>
              <a:rPr lang="en-US" altLang="zh-CN" dirty="0">
                <a:latin typeface="Arial Narrow" panose="020B0606020202030204" pitchFamily="34" charset="0"/>
              </a:rPr>
              <a:t>)</a:t>
            </a:r>
            <a:r>
              <a:rPr lang="zh-CN" altLang="en-US" dirty="0"/>
              <a:t>，即智能体根据当前状态</a:t>
            </a:r>
            <a:r>
              <a:rPr lang="en-US" altLang="zh-CN" dirty="0"/>
              <a:t>s</a:t>
            </a:r>
            <a:r>
              <a:rPr lang="zh-CN" altLang="en-US" dirty="0"/>
              <a:t>做出一个动作</a:t>
            </a:r>
            <a:r>
              <a:rPr lang="en-US" altLang="zh-CN" dirty="0"/>
              <a:t>a</a:t>
            </a:r>
            <a:r>
              <a:rPr lang="zh-CN" altLang="en-US" dirty="0"/>
              <a:t>之后，下一个时刻环境处于不同状态</a:t>
            </a:r>
            <a:r>
              <a:rPr lang="en-US" altLang="zh-CN" dirty="0">
                <a:latin typeface="Arial Narrow" panose="020B0606020202030204" pitchFamily="34" charset="0"/>
              </a:rPr>
              <a:t>s’</a:t>
            </a:r>
            <a:r>
              <a:rPr lang="zh-CN" altLang="en-US" dirty="0"/>
              <a:t>的</a:t>
            </a:r>
            <a:r>
              <a:rPr lang="zh-CN" altLang="en-US" dirty="0">
                <a:latin typeface="Arial Narrow" panose="020B0606020202030204" pitchFamily="34" charset="0"/>
              </a:rPr>
              <a:t>概率</a:t>
            </a:r>
            <a:r>
              <a:rPr lang="zh-CN" altLang="en-US" dirty="0"/>
              <a:t>；</a:t>
            </a:r>
          </a:p>
          <a:p>
            <a:r>
              <a:rPr lang="zh-CN" altLang="en-US" dirty="0">
                <a:solidFill>
                  <a:srgbClr val="FF0000"/>
                </a:solidFill>
              </a:rPr>
              <a:t>即时奖励</a:t>
            </a:r>
            <a:r>
              <a:rPr lang="zh-CN" altLang="en-US" dirty="0"/>
              <a:t>：</a:t>
            </a:r>
            <a:r>
              <a:rPr lang="en-US" altLang="zh-CN" dirty="0">
                <a:latin typeface="Arial Narrow" panose="020B0606020202030204" pitchFamily="34" charset="0"/>
              </a:rPr>
              <a:t>R : S × A × S’ → R</a:t>
            </a:r>
            <a:r>
              <a:rPr lang="zh-CN" altLang="en-US" dirty="0"/>
              <a:t>，即智能体根据当前状态做出一个动作之后，环境会反馈给智能体一个奖励，这个奖励和动作之后下一个时刻的状态有关。</a:t>
            </a:r>
          </a:p>
        </p:txBody>
      </p:sp>
    </p:spTree>
    <p:extLst>
      <p:ext uri="{BB962C8B-B14F-4D97-AF65-F5344CB8AC3E}">
        <p14:creationId xmlns:p14="http://schemas.microsoft.com/office/powerpoint/2010/main" val="28608223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0C63118-7B86-4928-A275-68444B8CC984}"/>
              </a:ext>
            </a:extLst>
          </p:cNvPr>
          <p:cNvSpPr>
            <a:spLocks noGrp="1"/>
          </p:cNvSpPr>
          <p:nvPr>
            <p:ph type="title"/>
          </p:nvPr>
        </p:nvSpPr>
        <p:spPr/>
        <p:txBody>
          <a:bodyPr/>
          <a:lstStyle/>
          <a:p>
            <a:r>
              <a:rPr lang="zh-CN" altLang="en-US" dirty="0"/>
              <a:t>进一步分解</a:t>
            </a:r>
          </a:p>
        </p:txBody>
      </p:sp>
      <p:sp>
        <p:nvSpPr>
          <p:cNvPr id="4" name="内容占位符 3">
            <a:extLst>
              <a:ext uri="{FF2B5EF4-FFF2-40B4-BE49-F238E27FC236}">
                <a16:creationId xmlns:a16="http://schemas.microsoft.com/office/drawing/2014/main" id="{1B6C5F31-3B3B-4D4F-9E70-1275937A5D8D}"/>
              </a:ext>
            </a:extLst>
          </p:cNvPr>
          <p:cNvSpPr>
            <a:spLocks noGrp="1"/>
          </p:cNvSpPr>
          <p:nvPr>
            <p:ph sz="quarter" idx="1"/>
          </p:nvPr>
        </p:nvSpPr>
        <p:spPr/>
        <p:txBody>
          <a:bodyPr/>
          <a:lstStyle/>
          <a:p>
            <a:r>
              <a:rPr lang="zh-CN" altLang="en-US" dirty="0"/>
              <a:t>参数</a:t>
            </a:r>
            <a:r>
              <a:rPr lang="en-US" altLang="zh-CN" dirty="0"/>
              <a:t>θ</a:t>
            </a:r>
            <a:r>
              <a:rPr lang="zh-CN" altLang="en-US" dirty="0"/>
              <a:t>优化的方向是使得总回报</a:t>
            </a:r>
            <a:r>
              <a:rPr lang="en-US" altLang="zh-CN" dirty="0"/>
              <a:t>G(τ)</a:t>
            </a:r>
            <a:r>
              <a:rPr lang="zh-CN" altLang="en-US" dirty="0"/>
              <a:t>越大的轨迹</a:t>
            </a:r>
            <a:r>
              <a:rPr lang="en-US" altLang="zh-CN" dirty="0"/>
              <a:t>τ </a:t>
            </a:r>
            <a:r>
              <a:rPr lang="zh-CN" altLang="en-US" dirty="0"/>
              <a:t>的概率</a:t>
            </a:r>
            <a:r>
              <a:rPr lang="en-US" altLang="zh-CN" dirty="0" err="1"/>
              <a:t>p</a:t>
            </a:r>
            <a:r>
              <a:rPr lang="en-US" altLang="zh-CN" baseline="-25000" dirty="0" err="1"/>
              <a:t>θ</a:t>
            </a:r>
            <a:r>
              <a:rPr lang="en-US" altLang="zh-CN" dirty="0"/>
              <a:t>(τ)</a:t>
            </a:r>
            <a:r>
              <a:rPr lang="zh-CN" altLang="en-US" dirty="0"/>
              <a:t>也越大。</a:t>
            </a:r>
          </a:p>
        </p:txBody>
      </p:sp>
      <p:pic>
        <p:nvPicPr>
          <p:cNvPr id="6" name="图片 5">
            <a:extLst>
              <a:ext uri="{FF2B5EF4-FFF2-40B4-BE49-F238E27FC236}">
                <a16:creationId xmlns:a16="http://schemas.microsoft.com/office/drawing/2014/main" id="{CB61A8C9-1553-48E9-8E9B-AE669BEBC6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599" y="2590800"/>
            <a:ext cx="6221709" cy="2209800"/>
          </a:xfrm>
          <a:prstGeom prst="rect">
            <a:avLst/>
          </a:prstGeom>
        </p:spPr>
      </p:pic>
      <p:sp>
        <p:nvSpPr>
          <p:cNvPr id="7" name="矩形 6">
            <a:extLst>
              <a:ext uri="{FF2B5EF4-FFF2-40B4-BE49-F238E27FC236}">
                <a16:creationId xmlns:a16="http://schemas.microsoft.com/office/drawing/2014/main" id="{39D2D123-E220-41C8-8349-75BA46872BD4}"/>
              </a:ext>
            </a:extLst>
          </p:cNvPr>
          <p:cNvSpPr/>
          <p:nvPr/>
        </p:nvSpPr>
        <p:spPr>
          <a:xfrm>
            <a:off x="1600200" y="5259136"/>
            <a:ext cx="6172200" cy="369332"/>
          </a:xfrm>
          <a:prstGeom prst="rect">
            <a:avLst/>
          </a:prstGeom>
        </p:spPr>
        <p:txBody>
          <a:bodyPr wrap="square">
            <a:spAutoFit/>
          </a:bodyPr>
          <a:lstStyle/>
          <a:p>
            <a:r>
              <a:rPr lang="zh-CN" altLang="en-US" dirty="0">
                <a:solidFill>
                  <a:srgbClr val="FF0000"/>
                </a:solidFill>
              </a:rPr>
              <a:t>∂θlogp</a:t>
            </a:r>
            <a:r>
              <a:rPr lang="zh-CN" altLang="en-US" baseline="-25000" dirty="0">
                <a:solidFill>
                  <a:srgbClr val="FF0000"/>
                </a:solidFill>
              </a:rPr>
              <a:t>θ</a:t>
            </a:r>
            <a:r>
              <a:rPr lang="zh-CN" altLang="en-US" dirty="0">
                <a:solidFill>
                  <a:srgbClr val="FF0000"/>
                </a:solidFill>
              </a:rPr>
              <a:t>(τ)</a:t>
            </a:r>
            <a:r>
              <a:rPr lang="en-US" altLang="zh-CN" dirty="0">
                <a:solidFill>
                  <a:srgbClr val="FF0000"/>
                </a:solidFill>
              </a:rPr>
              <a:t>/</a:t>
            </a:r>
            <a:r>
              <a:rPr lang="zh-CN" altLang="en-US" dirty="0">
                <a:solidFill>
                  <a:srgbClr val="FF0000"/>
                </a:solidFill>
              </a:rPr>
              <a:t>∂θ是和状态转移概率无关，只和策略函数相关。</a:t>
            </a:r>
          </a:p>
        </p:txBody>
      </p:sp>
    </p:spTree>
    <p:extLst>
      <p:ext uri="{BB962C8B-B14F-4D97-AF65-F5344CB8AC3E}">
        <p14:creationId xmlns:p14="http://schemas.microsoft.com/office/powerpoint/2010/main" val="4208801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1021D4-1F34-42A2-8A4E-46DCA4E9A30D}"/>
              </a:ext>
            </a:extLst>
          </p:cNvPr>
          <p:cNvSpPr>
            <a:spLocks noGrp="1"/>
          </p:cNvSpPr>
          <p:nvPr>
            <p:ph type="title"/>
          </p:nvPr>
        </p:nvSpPr>
        <p:spPr/>
        <p:txBody>
          <a:bodyPr/>
          <a:lstStyle/>
          <a:p>
            <a:r>
              <a:rPr lang="zh-CN" altLang="en-US" dirty="0"/>
              <a:t>策略梯度</a:t>
            </a:r>
          </a:p>
        </p:txBody>
      </p:sp>
      <p:pic>
        <p:nvPicPr>
          <p:cNvPr id="4" name="图片 3">
            <a:extLst>
              <a:ext uri="{FF2B5EF4-FFF2-40B4-BE49-F238E27FC236}">
                <a16:creationId xmlns:a16="http://schemas.microsoft.com/office/drawing/2014/main" id="{E4D1C6CF-24CF-449B-BD34-1A56CF1280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676400"/>
            <a:ext cx="6553200" cy="4278287"/>
          </a:xfrm>
          <a:prstGeom prst="rect">
            <a:avLst/>
          </a:prstGeom>
        </p:spPr>
      </p:pic>
    </p:spTree>
    <p:extLst>
      <p:ext uri="{BB962C8B-B14F-4D97-AF65-F5344CB8AC3E}">
        <p14:creationId xmlns:p14="http://schemas.microsoft.com/office/powerpoint/2010/main" val="19609019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REINFORCE</a:t>
            </a:r>
            <a:r>
              <a:rPr lang="zh-CN" altLang="en-US" dirty="0"/>
              <a:t>算法</a:t>
            </a:r>
          </a:p>
        </p:txBody>
      </p:sp>
      <p:pic>
        <p:nvPicPr>
          <p:cNvPr id="5" name="内容占位符 4" descr="屏幕剪辑"/>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066800" y="1524000"/>
            <a:ext cx="6730177" cy="4566298"/>
          </a:xfrm>
        </p:spPr>
      </p:pic>
    </p:spTree>
    <p:extLst>
      <p:ext uri="{BB962C8B-B14F-4D97-AF65-F5344CB8AC3E}">
        <p14:creationId xmlns:p14="http://schemas.microsoft.com/office/powerpoint/2010/main" val="4507888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39B00D-B338-4EB7-9659-FD3B2DFEAB39}"/>
              </a:ext>
            </a:extLst>
          </p:cNvPr>
          <p:cNvSpPr>
            <a:spLocks noGrp="1"/>
          </p:cNvSpPr>
          <p:nvPr>
            <p:ph type="title"/>
          </p:nvPr>
        </p:nvSpPr>
        <p:spPr/>
        <p:txBody>
          <a:bodyPr/>
          <a:lstStyle/>
          <a:p>
            <a:r>
              <a:rPr lang="zh-CN" altLang="en-US" dirty="0"/>
              <a:t>如何减少方差？</a:t>
            </a:r>
          </a:p>
        </p:txBody>
      </p:sp>
      <p:sp>
        <p:nvSpPr>
          <p:cNvPr id="3" name="内容占位符 2">
            <a:extLst>
              <a:ext uri="{FF2B5EF4-FFF2-40B4-BE49-F238E27FC236}">
                <a16:creationId xmlns:a16="http://schemas.microsoft.com/office/drawing/2014/main" id="{E63BF79C-4690-4D56-9340-93562B94FF28}"/>
              </a:ext>
            </a:extLst>
          </p:cNvPr>
          <p:cNvSpPr>
            <a:spLocks noGrp="1"/>
          </p:cNvSpPr>
          <p:nvPr>
            <p:ph sz="quarter" idx="1"/>
          </p:nvPr>
        </p:nvSpPr>
        <p:spPr/>
        <p:txBody>
          <a:bodyPr/>
          <a:lstStyle/>
          <a:p>
            <a:r>
              <a:rPr lang="zh-CN" altLang="en-US" dirty="0"/>
              <a:t>训练方差</a:t>
            </a:r>
            <a:endParaRPr lang="en-US" altLang="zh-CN" dirty="0"/>
          </a:p>
          <a:p>
            <a:pPr lvl="1"/>
            <a:r>
              <a:rPr lang="en-US" altLang="zh-CN" dirty="0"/>
              <a:t>REINFORCE</a:t>
            </a:r>
            <a:r>
              <a:rPr lang="zh-CN" altLang="en-US" dirty="0"/>
              <a:t>算法的一个主要缺点是不同路径之间的方差很大，导致训练不稳定，这是在高维空间中使用蒙特卡罗方法的的通病。</a:t>
            </a:r>
            <a:endParaRPr lang="en-US" altLang="zh-CN" dirty="0"/>
          </a:p>
          <a:p>
            <a:r>
              <a:rPr lang="zh-CN" altLang="en-US" dirty="0"/>
              <a:t>控制变量法</a:t>
            </a:r>
            <a:endParaRPr lang="en-US" altLang="zh-CN" dirty="0"/>
          </a:p>
          <a:p>
            <a:pPr lvl="1"/>
            <a:r>
              <a:rPr lang="zh-CN" altLang="en-US" dirty="0"/>
              <a:t>假设要估计函数</a:t>
            </a:r>
            <a:r>
              <a:rPr lang="en-US" altLang="zh-CN" dirty="0"/>
              <a:t>f </a:t>
            </a:r>
            <a:r>
              <a:rPr lang="zh-CN" altLang="en-US" dirty="0"/>
              <a:t>的期望，为了减少</a:t>
            </a:r>
            <a:r>
              <a:rPr lang="en-US" altLang="zh-CN" dirty="0"/>
              <a:t>f </a:t>
            </a:r>
            <a:r>
              <a:rPr lang="zh-CN" altLang="en-US" dirty="0"/>
              <a:t>的方差，我们引入一个已知期望的函数</a:t>
            </a:r>
            <a:r>
              <a:rPr lang="en-US" altLang="zh-CN" dirty="0"/>
              <a:t>g</a:t>
            </a:r>
            <a:r>
              <a:rPr lang="zh-CN" altLang="en-US" dirty="0"/>
              <a:t>，令</a:t>
            </a:r>
          </a:p>
        </p:txBody>
      </p:sp>
      <p:pic>
        <p:nvPicPr>
          <p:cNvPr id="5" name="图片 4">
            <a:extLst>
              <a:ext uri="{FF2B5EF4-FFF2-40B4-BE49-F238E27FC236}">
                <a16:creationId xmlns:a16="http://schemas.microsoft.com/office/drawing/2014/main" id="{A35F134A-F181-4340-9443-5BDD1E9A3D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4200" y="4191000"/>
            <a:ext cx="2401229" cy="609600"/>
          </a:xfrm>
          <a:prstGeom prst="rect">
            <a:avLst/>
          </a:prstGeom>
        </p:spPr>
      </p:pic>
      <p:pic>
        <p:nvPicPr>
          <p:cNvPr id="7" name="图片 6">
            <a:extLst>
              <a:ext uri="{FF2B5EF4-FFF2-40B4-BE49-F238E27FC236}">
                <a16:creationId xmlns:a16="http://schemas.microsoft.com/office/drawing/2014/main" id="{C9B460BE-2D89-44CF-89AD-42392D8E43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4600" y="4960071"/>
            <a:ext cx="4343311" cy="443058"/>
          </a:xfrm>
          <a:prstGeom prst="rect">
            <a:avLst/>
          </a:prstGeom>
        </p:spPr>
      </p:pic>
      <p:sp>
        <p:nvSpPr>
          <p:cNvPr id="8" name="箭头: 下 7">
            <a:extLst>
              <a:ext uri="{FF2B5EF4-FFF2-40B4-BE49-F238E27FC236}">
                <a16:creationId xmlns:a16="http://schemas.microsoft.com/office/drawing/2014/main" id="{5CE1B9FB-9DC6-4EBE-A4B4-9BA8C27388D8}"/>
              </a:ext>
            </a:extLst>
          </p:cNvPr>
          <p:cNvSpPr/>
          <p:nvPr/>
        </p:nvSpPr>
        <p:spPr>
          <a:xfrm>
            <a:off x="4105759" y="4766036"/>
            <a:ext cx="304800" cy="2286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wrap="none" rtlCol="0" anchor="ctr">
            <a:spAutoFit/>
          </a:bodyPr>
          <a:lstStyle/>
          <a:p>
            <a:pPr algn="ctr"/>
            <a:endParaRPr lang="zh-CN" altLang="en-US" sz="2400" dirty="0"/>
          </a:p>
        </p:txBody>
      </p:sp>
      <p:sp>
        <p:nvSpPr>
          <p:cNvPr id="9" name="箭头: 下 8">
            <a:extLst>
              <a:ext uri="{FF2B5EF4-FFF2-40B4-BE49-F238E27FC236}">
                <a16:creationId xmlns:a16="http://schemas.microsoft.com/office/drawing/2014/main" id="{C5CDC8ED-FADC-4DF3-8C36-07270734F030}"/>
              </a:ext>
            </a:extLst>
          </p:cNvPr>
          <p:cNvSpPr/>
          <p:nvPr/>
        </p:nvSpPr>
        <p:spPr>
          <a:xfrm>
            <a:off x="4172414" y="5479329"/>
            <a:ext cx="304800" cy="2286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wrap="none" rtlCol="0" anchor="ctr">
            <a:spAutoFit/>
          </a:bodyPr>
          <a:lstStyle/>
          <a:p>
            <a:pPr algn="ctr"/>
            <a:endParaRPr lang="zh-CN" altLang="en-US" sz="2400" dirty="0"/>
          </a:p>
        </p:txBody>
      </p:sp>
      <p:pic>
        <p:nvPicPr>
          <p:cNvPr id="11" name="图片 10">
            <a:extLst>
              <a:ext uri="{FF2B5EF4-FFF2-40B4-BE49-F238E27FC236}">
                <a16:creationId xmlns:a16="http://schemas.microsoft.com/office/drawing/2014/main" id="{5F270FF1-9D38-4FCC-BEB6-F975C8861C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8481" y="5834720"/>
            <a:ext cx="3280665" cy="897276"/>
          </a:xfrm>
          <a:prstGeom prst="rect">
            <a:avLst/>
          </a:prstGeom>
        </p:spPr>
      </p:pic>
    </p:spTree>
    <p:extLst>
      <p:ext uri="{BB962C8B-B14F-4D97-AF65-F5344CB8AC3E}">
        <p14:creationId xmlns:p14="http://schemas.microsoft.com/office/powerpoint/2010/main" val="28616406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B9B639-43BD-4734-838A-A50A13AAF4FF}"/>
              </a:ext>
            </a:extLst>
          </p:cNvPr>
          <p:cNvSpPr>
            <a:spLocks noGrp="1"/>
          </p:cNvSpPr>
          <p:nvPr>
            <p:ph type="title"/>
          </p:nvPr>
        </p:nvSpPr>
        <p:spPr/>
        <p:txBody>
          <a:bodyPr/>
          <a:lstStyle/>
          <a:p>
            <a:r>
              <a:rPr lang="zh-CN" altLang="en-US" dirty="0"/>
              <a:t>引入基线</a:t>
            </a:r>
          </a:p>
        </p:txBody>
      </p:sp>
      <p:sp>
        <p:nvSpPr>
          <p:cNvPr id="3" name="内容占位符 2">
            <a:extLst>
              <a:ext uri="{FF2B5EF4-FFF2-40B4-BE49-F238E27FC236}">
                <a16:creationId xmlns:a16="http://schemas.microsoft.com/office/drawing/2014/main" id="{C22468A0-9A9C-4F32-88E8-9A6DA82AAC9D}"/>
              </a:ext>
            </a:extLst>
          </p:cNvPr>
          <p:cNvSpPr>
            <a:spLocks noGrp="1"/>
          </p:cNvSpPr>
          <p:nvPr>
            <p:ph sz="quarter" idx="1"/>
          </p:nvPr>
        </p:nvSpPr>
        <p:spPr/>
        <p:txBody>
          <a:bodyPr/>
          <a:lstStyle/>
          <a:p>
            <a:r>
              <a:rPr lang="zh-CN" altLang="en-US" dirty="0"/>
              <a:t>在每个时刻</a:t>
            </a:r>
            <a:r>
              <a:rPr lang="en-US" altLang="zh-CN" dirty="0"/>
              <a:t>t</a:t>
            </a:r>
            <a:r>
              <a:rPr lang="zh-CN" altLang="en-US" dirty="0"/>
              <a:t>，其策略梯度为</a:t>
            </a:r>
            <a:endParaRPr lang="en-US" altLang="zh-CN" dirty="0"/>
          </a:p>
          <a:p>
            <a:endParaRPr lang="en-US" altLang="zh-CN" dirty="0"/>
          </a:p>
          <a:p>
            <a:endParaRPr lang="en-US" altLang="zh-CN" dirty="0"/>
          </a:p>
          <a:p>
            <a:r>
              <a:rPr lang="zh-CN" altLang="en-US" dirty="0"/>
              <a:t>为了减小策略梯度的方差，我们引入一个和</a:t>
            </a:r>
            <a:r>
              <a:rPr lang="en-US" altLang="zh-CN" dirty="0"/>
              <a:t>a t </a:t>
            </a:r>
            <a:r>
              <a:rPr lang="zh-CN" altLang="en-US" dirty="0"/>
              <a:t>无关的基准函数</a:t>
            </a:r>
            <a:r>
              <a:rPr lang="en-US" altLang="zh-CN" dirty="0"/>
              <a:t>b(</a:t>
            </a:r>
            <a:r>
              <a:rPr lang="en-US" altLang="zh-CN" dirty="0" err="1"/>
              <a:t>s</a:t>
            </a:r>
            <a:r>
              <a:rPr lang="en-US" altLang="zh-CN" baseline="-25000" dirty="0" err="1"/>
              <a:t>t</a:t>
            </a:r>
            <a:r>
              <a:rPr lang="en-US" altLang="zh-CN" dirty="0"/>
              <a:t>)</a:t>
            </a:r>
            <a:endParaRPr lang="zh-CN" altLang="en-US" dirty="0"/>
          </a:p>
        </p:txBody>
      </p:sp>
      <p:pic>
        <p:nvPicPr>
          <p:cNvPr id="5" name="图片 4">
            <a:extLst>
              <a:ext uri="{FF2B5EF4-FFF2-40B4-BE49-F238E27FC236}">
                <a16:creationId xmlns:a16="http://schemas.microsoft.com/office/drawing/2014/main" id="{7C4CAD51-9A6C-4831-BE44-4BABD9AE3E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1981200"/>
            <a:ext cx="5008418" cy="762000"/>
          </a:xfrm>
          <a:prstGeom prst="rect">
            <a:avLst/>
          </a:prstGeom>
        </p:spPr>
      </p:pic>
      <p:pic>
        <p:nvPicPr>
          <p:cNvPr id="7" name="图片 6">
            <a:extLst>
              <a:ext uri="{FF2B5EF4-FFF2-40B4-BE49-F238E27FC236}">
                <a16:creationId xmlns:a16="http://schemas.microsoft.com/office/drawing/2014/main" id="{2CEDD89F-617C-459C-8A75-8321FC80C2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4038600"/>
            <a:ext cx="4778954" cy="669489"/>
          </a:xfrm>
          <a:prstGeom prst="rect">
            <a:avLst/>
          </a:prstGeom>
        </p:spPr>
      </p:pic>
      <p:sp>
        <p:nvSpPr>
          <p:cNvPr id="8" name="文本框 7">
            <a:extLst>
              <a:ext uri="{FF2B5EF4-FFF2-40B4-BE49-F238E27FC236}">
                <a16:creationId xmlns:a16="http://schemas.microsoft.com/office/drawing/2014/main" id="{8BAE9532-5F39-40F7-AD23-32179D0A76F5}"/>
              </a:ext>
            </a:extLst>
          </p:cNvPr>
          <p:cNvSpPr txBox="1"/>
          <p:nvPr/>
        </p:nvSpPr>
        <p:spPr>
          <a:xfrm>
            <a:off x="3352800" y="5410200"/>
            <a:ext cx="1779654" cy="369332"/>
          </a:xfrm>
          <a:prstGeom prst="rect">
            <a:avLst/>
          </a:prstGeom>
          <a:noFill/>
        </p:spPr>
        <p:txBody>
          <a:bodyPr wrap="none" rtlCol="0">
            <a:spAutoFit/>
          </a:bodyPr>
          <a:lstStyle/>
          <a:p>
            <a:r>
              <a:rPr lang="zh-CN" altLang="en-US" dirty="0">
                <a:solidFill>
                  <a:srgbClr val="FF0000"/>
                </a:solidFill>
              </a:rPr>
              <a:t>如何选择</a:t>
            </a:r>
            <a:r>
              <a:rPr lang="en-US" altLang="zh-CN" dirty="0">
                <a:solidFill>
                  <a:srgbClr val="FF0000"/>
                </a:solidFill>
              </a:rPr>
              <a:t>b(</a:t>
            </a:r>
            <a:r>
              <a:rPr lang="en-US" altLang="zh-CN" dirty="0" err="1">
                <a:solidFill>
                  <a:srgbClr val="FF0000"/>
                </a:solidFill>
              </a:rPr>
              <a:t>s</a:t>
            </a:r>
            <a:r>
              <a:rPr lang="en-US" altLang="zh-CN" baseline="-25000" dirty="0" err="1">
                <a:solidFill>
                  <a:srgbClr val="FF0000"/>
                </a:solidFill>
              </a:rPr>
              <a:t>t</a:t>
            </a:r>
            <a:r>
              <a:rPr lang="en-US" altLang="zh-CN" dirty="0">
                <a:solidFill>
                  <a:srgbClr val="FF0000"/>
                </a:solidFill>
              </a:rPr>
              <a:t>)</a:t>
            </a:r>
            <a:r>
              <a:rPr lang="zh-CN" altLang="en-US" dirty="0">
                <a:solidFill>
                  <a:srgbClr val="FF0000"/>
                </a:solidFill>
              </a:rPr>
              <a:t>？</a:t>
            </a:r>
          </a:p>
        </p:txBody>
      </p:sp>
    </p:spTree>
    <p:extLst>
      <p:ext uri="{BB962C8B-B14F-4D97-AF65-F5344CB8AC3E}">
        <p14:creationId xmlns:p14="http://schemas.microsoft.com/office/powerpoint/2010/main" val="775256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043E05-53E7-4441-8EEF-C554C14144CC}"/>
              </a:ext>
            </a:extLst>
          </p:cNvPr>
          <p:cNvSpPr>
            <a:spLocks noGrp="1"/>
          </p:cNvSpPr>
          <p:nvPr>
            <p:ph type="title"/>
          </p:nvPr>
        </p:nvSpPr>
        <p:spPr/>
        <p:txBody>
          <a:bodyPr/>
          <a:lstStyle/>
          <a:p>
            <a:r>
              <a:rPr lang="zh-CN" altLang="en-US" dirty="0"/>
              <a:t>如何选择</a:t>
            </a:r>
            <a:r>
              <a:rPr lang="en-US" altLang="zh-CN" dirty="0"/>
              <a:t>b(</a:t>
            </a:r>
            <a:r>
              <a:rPr lang="en-US" altLang="zh-CN" dirty="0" err="1"/>
              <a:t>s</a:t>
            </a:r>
            <a:r>
              <a:rPr lang="en-US" altLang="zh-CN" baseline="-25000" dirty="0" err="1"/>
              <a:t>t</a:t>
            </a:r>
            <a:r>
              <a:rPr lang="en-US" altLang="zh-CN" dirty="0"/>
              <a:t>)</a:t>
            </a:r>
            <a:r>
              <a:rPr lang="zh-CN" altLang="en-US" dirty="0"/>
              <a:t>？</a:t>
            </a:r>
          </a:p>
        </p:txBody>
      </p:sp>
      <p:sp>
        <p:nvSpPr>
          <p:cNvPr id="3" name="内容占位符 2">
            <a:extLst>
              <a:ext uri="{FF2B5EF4-FFF2-40B4-BE49-F238E27FC236}">
                <a16:creationId xmlns:a16="http://schemas.microsoft.com/office/drawing/2014/main" id="{40508DB0-00AB-4C51-9833-B4300CF97C43}"/>
              </a:ext>
            </a:extLst>
          </p:cNvPr>
          <p:cNvSpPr>
            <a:spLocks noGrp="1"/>
          </p:cNvSpPr>
          <p:nvPr>
            <p:ph sz="quarter" idx="1"/>
          </p:nvPr>
        </p:nvSpPr>
        <p:spPr/>
        <p:txBody>
          <a:bodyPr/>
          <a:lstStyle/>
          <a:p>
            <a:r>
              <a:rPr lang="zh-CN" altLang="en-US" dirty="0"/>
              <a:t>为了可以有效地减小方差，</a:t>
            </a:r>
            <a:r>
              <a:rPr lang="en-US" altLang="zh-CN" dirty="0"/>
              <a:t>b(s t )</a:t>
            </a:r>
            <a:r>
              <a:rPr lang="zh-CN" altLang="en-US" dirty="0"/>
              <a:t>和</a:t>
            </a:r>
            <a:r>
              <a:rPr lang="en-US" altLang="zh-CN" dirty="0"/>
              <a:t>G(</a:t>
            </a:r>
            <a:r>
              <a:rPr lang="el-GR" altLang="zh-CN" dirty="0"/>
              <a:t>τ </a:t>
            </a:r>
            <a:r>
              <a:rPr lang="en-US" altLang="zh-CN" dirty="0"/>
              <a:t>t:T )</a:t>
            </a:r>
            <a:r>
              <a:rPr lang="zh-CN" altLang="en-US" dirty="0"/>
              <a:t>越相关越好，一个很自然的选择是令</a:t>
            </a:r>
            <a:r>
              <a:rPr lang="en-US" altLang="zh-CN" dirty="0"/>
              <a:t>b(</a:t>
            </a:r>
            <a:r>
              <a:rPr lang="en-US" altLang="zh-CN" dirty="0" err="1"/>
              <a:t>s</a:t>
            </a:r>
            <a:r>
              <a:rPr lang="en-US" altLang="zh-CN" baseline="-25000" dirty="0" err="1"/>
              <a:t>t</a:t>
            </a:r>
            <a:r>
              <a:rPr lang="en-US" altLang="zh-CN" dirty="0"/>
              <a:t>)</a:t>
            </a:r>
            <a:r>
              <a:rPr lang="zh-CN" altLang="en-US" dirty="0"/>
              <a:t>为值函数</a:t>
            </a:r>
            <a:r>
              <a:rPr lang="en-US" altLang="zh-CN" dirty="0"/>
              <a:t>V</a:t>
            </a:r>
            <a:r>
              <a:rPr lang="el-GR" altLang="zh-CN" dirty="0"/>
              <a:t>π</a:t>
            </a:r>
            <a:r>
              <a:rPr lang="el-GR" altLang="zh-CN" baseline="-25000" dirty="0"/>
              <a:t>θ</a:t>
            </a:r>
            <a:r>
              <a:rPr lang="el-GR" altLang="zh-CN" dirty="0"/>
              <a:t>(</a:t>
            </a:r>
            <a:r>
              <a:rPr lang="en-US" altLang="zh-CN" dirty="0" err="1"/>
              <a:t>s</a:t>
            </a:r>
            <a:r>
              <a:rPr lang="en-US" altLang="zh-CN" baseline="-25000" dirty="0" err="1"/>
              <a:t>t</a:t>
            </a:r>
            <a:r>
              <a:rPr lang="en-US" altLang="zh-CN" dirty="0"/>
              <a:t>).</a:t>
            </a:r>
          </a:p>
          <a:p>
            <a:r>
              <a:rPr lang="zh-CN" altLang="en-US" dirty="0"/>
              <a:t>一个可学习的函数</a:t>
            </a:r>
            <a:r>
              <a:rPr lang="en-US" altLang="zh-CN" dirty="0" err="1"/>
              <a:t>V</a:t>
            </a:r>
            <a:r>
              <a:rPr lang="en-US" altLang="zh-CN" baseline="-25000" dirty="0" err="1"/>
              <a:t>ϕ</a:t>
            </a:r>
            <a:r>
              <a:rPr lang="en-US" altLang="zh-CN" dirty="0"/>
              <a:t>(</a:t>
            </a:r>
            <a:r>
              <a:rPr lang="en-US" altLang="zh-CN" dirty="0" err="1"/>
              <a:t>s</a:t>
            </a:r>
            <a:r>
              <a:rPr lang="en-US" altLang="zh-CN" baseline="-25000" dirty="0" err="1"/>
              <a:t>t</a:t>
            </a:r>
            <a:r>
              <a:rPr lang="en-US" altLang="zh-CN" dirty="0"/>
              <a:t>)</a:t>
            </a:r>
            <a:r>
              <a:rPr lang="zh-CN" altLang="en-US" dirty="0"/>
              <a:t>来近似值函数</a:t>
            </a:r>
            <a:endParaRPr lang="en-US" altLang="zh-CN" dirty="0"/>
          </a:p>
          <a:p>
            <a:endParaRPr lang="en-US" altLang="zh-CN" dirty="0"/>
          </a:p>
          <a:p>
            <a:endParaRPr lang="en-US" altLang="zh-CN" dirty="0"/>
          </a:p>
          <a:p>
            <a:r>
              <a:rPr lang="zh-CN" altLang="en-US" dirty="0"/>
              <a:t>策略函数参数</a:t>
            </a:r>
            <a:r>
              <a:rPr lang="en-US" altLang="zh-CN" dirty="0"/>
              <a:t>θ</a:t>
            </a:r>
            <a:r>
              <a:rPr lang="zh-CN" altLang="en-US" dirty="0"/>
              <a:t>的梯度为</a:t>
            </a:r>
            <a:endParaRPr lang="en-US" altLang="zh-CN" dirty="0"/>
          </a:p>
          <a:p>
            <a:endParaRPr lang="zh-CN" altLang="en-US" dirty="0"/>
          </a:p>
        </p:txBody>
      </p:sp>
      <p:pic>
        <p:nvPicPr>
          <p:cNvPr id="5" name="图片 4">
            <a:extLst>
              <a:ext uri="{FF2B5EF4-FFF2-40B4-BE49-F238E27FC236}">
                <a16:creationId xmlns:a16="http://schemas.microsoft.com/office/drawing/2014/main" id="{1704CC6F-680E-44F8-9CFF-88B4048088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400" y="3352800"/>
            <a:ext cx="4221396" cy="704857"/>
          </a:xfrm>
          <a:prstGeom prst="rect">
            <a:avLst/>
          </a:prstGeom>
        </p:spPr>
      </p:pic>
      <p:pic>
        <p:nvPicPr>
          <p:cNvPr id="7" name="图片 6">
            <a:extLst>
              <a:ext uri="{FF2B5EF4-FFF2-40B4-BE49-F238E27FC236}">
                <a16:creationId xmlns:a16="http://schemas.microsoft.com/office/drawing/2014/main" id="{B64A2C3A-B111-4BA6-8474-A94848E8B1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8645" y="5029200"/>
            <a:ext cx="6646709" cy="849907"/>
          </a:xfrm>
          <a:prstGeom prst="rect">
            <a:avLst/>
          </a:prstGeom>
        </p:spPr>
      </p:pic>
    </p:spTree>
    <p:extLst>
      <p:ext uri="{BB962C8B-B14F-4D97-AF65-F5344CB8AC3E}">
        <p14:creationId xmlns:p14="http://schemas.microsoft.com/office/powerpoint/2010/main" val="4500343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带基准线的</a:t>
            </a:r>
            <a:r>
              <a:rPr lang="en-US" altLang="zh-CN" dirty="0"/>
              <a:t>REINFORCE</a:t>
            </a:r>
            <a:r>
              <a:rPr lang="zh-CN" altLang="en-US" dirty="0"/>
              <a:t>算法</a:t>
            </a:r>
          </a:p>
        </p:txBody>
      </p:sp>
      <p:pic>
        <p:nvPicPr>
          <p:cNvPr id="5" name="内容占位符 4" descr="屏幕剪辑"/>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561747" y="1219200"/>
            <a:ext cx="6225705" cy="5105400"/>
          </a:xfrm>
        </p:spPr>
      </p:pic>
    </p:spTree>
    <p:extLst>
      <p:ext uri="{BB962C8B-B14F-4D97-AF65-F5344CB8AC3E}">
        <p14:creationId xmlns:p14="http://schemas.microsoft.com/office/powerpoint/2010/main" val="405141832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0F2041D-429E-4557-B55A-5701B526CEF0}"/>
              </a:ext>
            </a:extLst>
          </p:cNvPr>
          <p:cNvSpPr>
            <a:spLocks noGrp="1"/>
          </p:cNvSpPr>
          <p:nvPr>
            <p:ph type="title"/>
          </p:nvPr>
        </p:nvSpPr>
        <p:spPr/>
        <p:txBody>
          <a:bodyPr/>
          <a:lstStyle/>
          <a:p>
            <a:r>
              <a:rPr lang="en-US" altLang="zh-CN" dirty="0"/>
              <a:t>Actor-Critic</a:t>
            </a:r>
            <a:r>
              <a:rPr lang="zh-CN" altLang="en-US" dirty="0"/>
              <a:t>算法</a:t>
            </a:r>
          </a:p>
        </p:txBody>
      </p:sp>
      <p:sp>
        <p:nvSpPr>
          <p:cNvPr id="4" name="内容占位符 3">
            <a:extLst>
              <a:ext uri="{FF2B5EF4-FFF2-40B4-BE49-F238E27FC236}">
                <a16:creationId xmlns:a16="http://schemas.microsoft.com/office/drawing/2014/main" id="{2AA994CC-8510-4FCC-9EC2-DDD6842E516F}"/>
              </a:ext>
            </a:extLst>
          </p:cNvPr>
          <p:cNvSpPr>
            <a:spLocks noGrp="1"/>
          </p:cNvSpPr>
          <p:nvPr>
            <p:ph sz="quarter" idx="1"/>
          </p:nvPr>
        </p:nvSpPr>
        <p:spPr/>
        <p:txBody>
          <a:bodyPr/>
          <a:lstStyle/>
          <a:p>
            <a:r>
              <a:rPr lang="zh-CN" altLang="en-US" dirty="0"/>
              <a:t>演员</a:t>
            </a:r>
            <a:r>
              <a:rPr lang="en-US" altLang="zh-CN" dirty="0"/>
              <a:t>-</a:t>
            </a:r>
            <a:r>
              <a:rPr lang="zh-CN" altLang="en-US" dirty="0"/>
              <a:t>评论员算法（</a:t>
            </a:r>
            <a:r>
              <a:rPr lang="en-US" altLang="zh-CN" dirty="0"/>
              <a:t>Actor-Critic Algorithm</a:t>
            </a:r>
            <a:r>
              <a:rPr lang="zh-CN" altLang="en-US" dirty="0"/>
              <a:t>）是一种结合策略梯度和时序差分学习的强化学习方法。</a:t>
            </a:r>
            <a:endParaRPr lang="en-US" altLang="zh-CN" dirty="0"/>
          </a:p>
          <a:p>
            <a:pPr lvl="1"/>
            <a:r>
              <a:rPr lang="zh-CN" altLang="en-US" dirty="0"/>
              <a:t>演员（</a:t>
            </a:r>
            <a:r>
              <a:rPr lang="en-US" altLang="zh-CN" dirty="0"/>
              <a:t>actor</a:t>
            </a:r>
            <a:r>
              <a:rPr lang="zh-CN" altLang="en-US" dirty="0"/>
              <a:t>）是指策略函数</a:t>
            </a:r>
            <a:r>
              <a:rPr lang="en-US" altLang="zh-CN" dirty="0"/>
              <a:t>π θ (</a:t>
            </a:r>
            <a:r>
              <a:rPr lang="en-US" altLang="zh-CN" dirty="0" err="1"/>
              <a:t>s,a</a:t>
            </a:r>
            <a:r>
              <a:rPr lang="en-US" altLang="zh-CN" dirty="0"/>
              <a:t>)</a:t>
            </a:r>
            <a:r>
              <a:rPr lang="zh-CN" altLang="en-US" dirty="0"/>
              <a:t>，即学习一个策略来得到尽量高的回报。</a:t>
            </a:r>
            <a:endParaRPr lang="en-US" altLang="zh-CN" dirty="0"/>
          </a:p>
          <a:p>
            <a:pPr lvl="1"/>
            <a:r>
              <a:rPr lang="zh-CN" altLang="en-US" dirty="0"/>
              <a:t>评论员（</a:t>
            </a:r>
            <a:r>
              <a:rPr lang="en-US" altLang="zh-CN" dirty="0"/>
              <a:t>critic</a:t>
            </a:r>
            <a:r>
              <a:rPr lang="zh-CN" altLang="en-US" dirty="0"/>
              <a:t>）是指值函数</a:t>
            </a:r>
            <a:r>
              <a:rPr lang="en-US" altLang="zh-CN" dirty="0" err="1"/>
              <a:t>V</a:t>
            </a:r>
            <a:r>
              <a:rPr lang="en-US" altLang="zh-CN" baseline="-25000" dirty="0" err="1"/>
              <a:t>ϕ</a:t>
            </a:r>
            <a:r>
              <a:rPr lang="en-US" altLang="zh-CN" dirty="0"/>
              <a:t>(s) </a:t>
            </a:r>
            <a:r>
              <a:rPr lang="zh-CN" altLang="en-US" dirty="0"/>
              <a:t>，对当前策略的值函数进行估计，即评估</a:t>
            </a:r>
            <a:r>
              <a:rPr lang="en-US" altLang="zh-CN" dirty="0"/>
              <a:t>actor</a:t>
            </a:r>
            <a:r>
              <a:rPr lang="zh-CN" altLang="en-US" dirty="0"/>
              <a:t>的好坏。</a:t>
            </a:r>
            <a:endParaRPr lang="en-US" altLang="zh-CN" dirty="0"/>
          </a:p>
          <a:p>
            <a:r>
              <a:rPr lang="zh-CN" altLang="en-US" dirty="0"/>
              <a:t>借助于值函数，</a:t>
            </a:r>
            <a:r>
              <a:rPr lang="en-US" altLang="zh-CN" dirty="0"/>
              <a:t>Actor-Critic</a:t>
            </a:r>
            <a:r>
              <a:rPr lang="zh-CN" altLang="en-US" dirty="0"/>
              <a:t>算法可以进行单步更新参数，不需要等到回合结束才进行更新。</a:t>
            </a:r>
          </a:p>
        </p:txBody>
      </p:sp>
    </p:spTree>
    <p:extLst>
      <p:ext uri="{BB962C8B-B14F-4D97-AF65-F5344CB8AC3E}">
        <p14:creationId xmlns:p14="http://schemas.microsoft.com/office/powerpoint/2010/main" val="6777728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Actor-Critic</a:t>
            </a:r>
            <a:r>
              <a:rPr lang="zh-CN" altLang="en-US" dirty="0"/>
              <a:t>算法</a:t>
            </a:r>
          </a:p>
        </p:txBody>
      </p:sp>
      <p:pic>
        <p:nvPicPr>
          <p:cNvPr id="4" name="内容占位符 3" descr="屏幕剪辑"/>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28800" y="1219200"/>
            <a:ext cx="5281731" cy="5136154"/>
          </a:xfrm>
        </p:spPr>
      </p:pic>
    </p:spTree>
    <p:extLst>
      <p:ext uri="{BB962C8B-B14F-4D97-AF65-F5344CB8AC3E}">
        <p14:creationId xmlns:p14="http://schemas.microsoft.com/office/powerpoint/2010/main" val="38740156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不同强化学习算法之间的关系</a:t>
            </a:r>
          </a:p>
        </p:txBody>
      </p:sp>
      <p:pic>
        <p:nvPicPr>
          <p:cNvPr id="4" name="内容占位符 3" descr="屏幕剪辑"/>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066799" y="1600200"/>
            <a:ext cx="6985153" cy="4114800"/>
          </a:xfrm>
        </p:spPr>
      </p:pic>
    </p:spTree>
    <p:extLst>
      <p:ext uri="{BB962C8B-B14F-4D97-AF65-F5344CB8AC3E}">
        <p14:creationId xmlns:p14="http://schemas.microsoft.com/office/powerpoint/2010/main" val="2897722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强化学习</a:t>
            </a:r>
          </a:p>
        </p:txBody>
      </p:sp>
      <p:sp>
        <p:nvSpPr>
          <p:cNvPr id="4" name="内容占位符 3"/>
          <p:cNvSpPr>
            <a:spLocks noGrp="1"/>
          </p:cNvSpPr>
          <p:nvPr>
            <p:ph sz="quarter" idx="1"/>
          </p:nvPr>
        </p:nvSpPr>
        <p:spPr/>
        <p:txBody>
          <a:bodyPr/>
          <a:lstStyle/>
          <a:p>
            <a:r>
              <a:rPr lang="zh-CN" altLang="en-US" sz="2800" dirty="0"/>
              <a:t>强化学习问题可以描述为一个智能体从与环境的交互中不断学习以完成特定目标（比如取得最大奖励值）。</a:t>
            </a:r>
            <a:endParaRPr lang="en-US" altLang="zh-CN" sz="2800" dirty="0"/>
          </a:p>
          <a:p>
            <a:r>
              <a:rPr lang="zh-CN" altLang="en-US" sz="2800" dirty="0"/>
              <a:t>强化学习就是智能体不断与环境进行交互，并根据经验调整其策略来最大化其长远的所有奖励的累积值。</a:t>
            </a:r>
          </a:p>
        </p:txBody>
      </p:sp>
      <p:pic>
        <p:nvPicPr>
          <p:cNvPr id="5" name="图片 4"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6161" y="3654490"/>
            <a:ext cx="4911678" cy="2499360"/>
          </a:xfrm>
          <a:prstGeom prst="rect">
            <a:avLst/>
          </a:prstGeom>
        </p:spPr>
      </p:pic>
    </p:spTree>
    <p:extLst>
      <p:ext uri="{BB962C8B-B14F-4D97-AF65-F5344CB8AC3E}">
        <p14:creationId xmlns:p14="http://schemas.microsoft.com/office/powerpoint/2010/main" val="35372813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汇总</a:t>
            </a:r>
          </a:p>
        </p:txBody>
      </p:sp>
      <p:pic>
        <p:nvPicPr>
          <p:cNvPr id="4" name="内容占位符 3" descr="屏幕剪辑"/>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969856" y="152400"/>
            <a:ext cx="6716944" cy="6193971"/>
          </a:xfrm>
        </p:spPr>
      </p:pic>
    </p:spTree>
    <p:extLst>
      <p:ext uri="{BB962C8B-B14F-4D97-AF65-F5344CB8AC3E}">
        <p14:creationId xmlns:p14="http://schemas.microsoft.com/office/powerpoint/2010/main" val="408038265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352800" y="4038600"/>
            <a:ext cx="2313454" cy="369332"/>
          </a:xfrm>
          <a:prstGeom prst="rect">
            <a:avLst/>
          </a:prstGeom>
        </p:spPr>
        <p:txBody>
          <a:bodyPr wrap="none">
            <a:spAutoFit/>
          </a:bodyPr>
          <a:lstStyle/>
          <a:p>
            <a:r>
              <a:rPr lang="zh-CN" altLang="en-US" dirty="0"/>
              <a:t>https://nndl.github.io/</a:t>
            </a:r>
          </a:p>
        </p:txBody>
      </p:sp>
    </p:spTree>
    <p:extLst>
      <p:ext uri="{BB962C8B-B14F-4D97-AF65-F5344CB8AC3E}">
        <p14:creationId xmlns:p14="http://schemas.microsoft.com/office/powerpoint/2010/main" val="1784997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马尔可夫决策过程</a:t>
            </a:r>
          </a:p>
        </p:txBody>
      </p:sp>
      <p:sp>
        <p:nvSpPr>
          <p:cNvPr id="3" name="内容占位符 2"/>
          <p:cNvSpPr>
            <a:spLocks noGrp="1"/>
          </p:cNvSpPr>
          <p:nvPr>
            <p:ph sz="quarter"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马尔可夫过程</a:t>
            </a:r>
            <a:endParaRPr lang="en-US" altLang="zh-CN" dirty="0"/>
          </a:p>
          <a:p>
            <a:endParaRPr lang="en-US" altLang="zh-CN" dirty="0"/>
          </a:p>
          <a:p>
            <a:endParaRPr lang="en-US" altLang="zh-CN" dirty="0"/>
          </a:p>
          <a:p>
            <a:endParaRPr lang="zh-CN" altLang="en-US" dirty="0"/>
          </a:p>
        </p:txBody>
      </p:sp>
      <p:pic>
        <p:nvPicPr>
          <p:cNvPr id="4" name="图片 3"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9814" y="5208840"/>
            <a:ext cx="5427577" cy="762000"/>
          </a:xfrm>
          <a:prstGeom prst="rect">
            <a:avLst/>
          </a:prstGeom>
        </p:spPr>
      </p:pic>
      <p:pic>
        <p:nvPicPr>
          <p:cNvPr id="6" name="图片 5"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3300" y="1295400"/>
            <a:ext cx="3946175" cy="1926822"/>
          </a:xfrm>
          <a:prstGeom prst="rect">
            <a:avLst/>
          </a:prstGeom>
        </p:spPr>
      </p:pic>
      <p:pic>
        <p:nvPicPr>
          <p:cNvPr id="7" name="图片 6"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76400" y="3505200"/>
            <a:ext cx="6029050" cy="682534"/>
          </a:xfrm>
          <a:prstGeom prst="rect">
            <a:avLst/>
          </a:prstGeom>
        </p:spPr>
      </p:pic>
    </p:spTree>
    <p:extLst>
      <p:ext uri="{BB962C8B-B14F-4D97-AF65-F5344CB8AC3E}">
        <p14:creationId xmlns:p14="http://schemas.microsoft.com/office/powerpoint/2010/main" val="3847396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策略</a:t>
            </a:r>
            <a:r>
              <a:rPr lang="el-GR" altLang="zh-CN" dirty="0"/>
              <a:t>π(</a:t>
            </a:r>
            <a:r>
              <a:rPr lang="en-US" altLang="zh-CN" dirty="0" err="1"/>
              <a:t>a|s</a:t>
            </a:r>
            <a:r>
              <a:rPr lang="en-US" altLang="zh-CN" dirty="0"/>
              <a:t>)</a:t>
            </a:r>
            <a:endParaRPr lang="zh-CN" altLang="en-US" dirty="0"/>
          </a:p>
        </p:txBody>
      </p:sp>
      <p:sp>
        <p:nvSpPr>
          <p:cNvPr id="3" name="内容占位符 2"/>
          <p:cNvSpPr>
            <a:spLocks noGrp="1"/>
          </p:cNvSpPr>
          <p:nvPr>
            <p:ph sz="quarter" idx="1"/>
          </p:nvPr>
        </p:nvSpPr>
        <p:spPr/>
        <p:txBody>
          <a:bodyPr/>
          <a:lstStyle/>
          <a:p>
            <a:r>
              <a:rPr lang="zh-CN" altLang="en-US" dirty="0"/>
              <a:t>马尔可夫决策过程的一个</a:t>
            </a:r>
            <a:r>
              <a:rPr lang="zh-CN" altLang="en-US" dirty="0">
                <a:solidFill>
                  <a:srgbClr val="FF0000"/>
                </a:solidFill>
              </a:rPr>
              <a:t>轨迹</a:t>
            </a:r>
            <a:r>
              <a:rPr lang="zh-CN" altLang="en-US" dirty="0"/>
              <a:t>（</a:t>
            </a:r>
            <a:r>
              <a:rPr lang="en-US" altLang="zh-CN" dirty="0"/>
              <a:t>trajectory</a:t>
            </a:r>
            <a:r>
              <a:rPr lang="zh-CN" altLang="en-US" dirty="0"/>
              <a:t>）</a:t>
            </a:r>
            <a:endParaRPr lang="en-US" altLang="zh-CN" dirty="0"/>
          </a:p>
          <a:p>
            <a:endParaRPr lang="en-US" altLang="zh-CN" dirty="0"/>
          </a:p>
          <a:p>
            <a:endParaRPr lang="en-US" altLang="zh-CN" dirty="0"/>
          </a:p>
          <a:p>
            <a:endParaRPr lang="en-US" altLang="zh-CN" dirty="0"/>
          </a:p>
          <a:p>
            <a:endParaRPr lang="en-US" altLang="zh-CN" dirty="0"/>
          </a:p>
          <a:p>
            <a:r>
              <a:rPr lang="el-GR" altLang="zh-CN" dirty="0"/>
              <a:t>τ</a:t>
            </a:r>
            <a:r>
              <a:rPr lang="zh-CN" altLang="en-US" dirty="0"/>
              <a:t>的概率</a:t>
            </a:r>
            <a:endParaRPr lang="en-US" altLang="zh-CN" dirty="0"/>
          </a:p>
        </p:txBody>
      </p:sp>
      <p:pic>
        <p:nvPicPr>
          <p:cNvPr id="4" name="图片 3"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4434840"/>
            <a:ext cx="5521010" cy="1798320"/>
          </a:xfrm>
          <a:prstGeom prst="rect">
            <a:avLst/>
          </a:prstGeom>
        </p:spPr>
      </p:pic>
      <p:pic>
        <p:nvPicPr>
          <p:cNvPr id="5" name="图片 4"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862" y="1729723"/>
            <a:ext cx="5904275" cy="631382"/>
          </a:xfrm>
          <a:prstGeom prst="rect">
            <a:avLst/>
          </a:prstGeom>
        </p:spPr>
      </p:pic>
      <p:pic>
        <p:nvPicPr>
          <p:cNvPr id="6" name="内容占位符 3"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2438400" y="2671308"/>
            <a:ext cx="6079830" cy="17635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7308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总回报</a:t>
            </a:r>
          </a:p>
        </p:txBody>
      </p:sp>
      <p:sp>
        <p:nvSpPr>
          <p:cNvPr id="5" name="内容占位符 4"/>
          <p:cNvSpPr>
            <a:spLocks noGrp="1"/>
          </p:cNvSpPr>
          <p:nvPr>
            <p:ph sz="quarter" idx="1"/>
          </p:nvPr>
        </p:nvSpPr>
        <p:spPr/>
        <p:txBody>
          <a:bodyPr/>
          <a:lstStyle/>
          <a:p>
            <a:r>
              <a:rPr lang="zh-CN" altLang="en-US" dirty="0"/>
              <a:t> 给定策略</a:t>
            </a:r>
            <a:r>
              <a:rPr lang="en-US" altLang="zh-CN" dirty="0"/>
              <a:t>π(</a:t>
            </a:r>
            <a:r>
              <a:rPr lang="en-US" altLang="zh-CN" dirty="0" err="1"/>
              <a:t>a|s</a:t>
            </a:r>
            <a:r>
              <a:rPr lang="en-US" altLang="zh-CN" dirty="0"/>
              <a:t>)</a:t>
            </a:r>
            <a:r>
              <a:rPr lang="zh-CN" altLang="en-US" dirty="0"/>
              <a:t>，智能体和环境一次交互过程的轨迹</a:t>
            </a:r>
            <a:r>
              <a:rPr lang="en-US" altLang="zh-CN" dirty="0"/>
              <a:t>τ </a:t>
            </a:r>
            <a:r>
              <a:rPr lang="zh-CN" altLang="en-US" dirty="0"/>
              <a:t>所收到的累积奖励为总回报（</a:t>
            </a:r>
            <a:r>
              <a:rPr lang="en-US" altLang="zh-CN" dirty="0"/>
              <a:t>return</a:t>
            </a:r>
            <a:r>
              <a:rPr lang="zh-CN" altLang="en-US" dirty="0"/>
              <a:t>）</a:t>
            </a:r>
            <a:endParaRPr lang="en-US" altLang="zh-CN" dirty="0"/>
          </a:p>
          <a:p>
            <a:endParaRPr lang="en-US" altLang="zh-CN" dirty="0"/>
          </a:p>
          <a:p>
            <a:endParaRPr lang="en-US" altLang="zh-CN" dirty="0"/>
          </a:p>
          <a:p>
            <a:endParaRPr lang="en-US" altLang="zh-CN" dirty="0"/>
          </a:p>
          <a:p>
            <a:pPr lvl="1"/>
            <a:r>
              <a:rPr lang="en-US" altLang="zh-CN" dirty="0"/>
              <a:t>γ ∈ [0,1]</a:t>
            </a:r>
            <a:r>
              <a:rPr lang="zh-CN" altLang="en-US" dirty="0"/>
              <a:t>是折扣率。当</a:t>
            </a:r>
            <a:r>
              <a:rPr lang="en-US" altLang="zh-CN" dirty="0"/>
              <a:t>γ</a:t>
            </a:r>
            <a:r>
              <a:rPr lang="zh-CN" altLang="en-US" dirty="0"/>
              <a:t>接近于</a:t>
            </a:r>
            <a:r>
              <a:rPr lang="en-US" altLang="zh-CN" dirty="0"/>
              <a:t>0</a:t>
            </a:r>
            <a:r>
              <a:rPr lang="zh-CN" altLang="en-US" dirty="0"/>
              <a:t>时，智能体更在意短期回报；而当</a:t>
            </a:r>
            <a:r>
              <a:rPr lang="en-US" altLang="zh-CN" dirty="0"/>
              <a:t>γ</a:t>
            </a:r>
            <a:r>
              <a:rPr lang="zh-CN" altLang="en-US" dirty="0"/>
              <a:t>接近于</a:t>
            </a:r>
            <a:r>
              <a:rPr lang="en-US" altLang="zh-CN" dirty="0"/>
              <a:t>1</a:t>
            </a:r>
            <a:r>
              <a:rPr lang="zh-CN" altLang="en-US" dirty="0"/>
              <a:t>时，长期回报变得更重要。</a:t>
            </a:r>
            <a:endParaRPr lang="en-US" altLang="zh-CN" dirty="0"/>
          </a:p>
          <a:p>
            <a:pPr lvl="1"/>
            <a:r>
              <a:rPr lang="zh-CN" altLang="en-US" dirty="0"/>
              <a:t>环境中有一个或多个特殊的终止状态（</a:t>
            </a:r>
            <a:r>
              <a:rPr lang="en-US" altLang="zh-CN" dirty="0"/>
              <a:t>terminal state</a:t>
            </a:r>
            <a:r>
              <a:rPr lang="zh-CN" altLang="en-US" dirty="0"/>
              <a:t>）</a:t>
            </a:r>
          </a:p>
        </p:txBody>
      </p:sp>
      <p:pic>
        <p:nvPicPr>
          <p:cNvPr id="4" name="图片 3"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2971800"/>
            <a:ext cx="2680459" cy="1110352"/>
          </a:xfrm>
          <a:prstGeom prst="rect">
            <a:avLst/>
          </a:prstGeom>
        </p:spPr>
      </p:pic>
    </p:spTree>
    <p:extLst>
      <p:ext uri="{BB962C8B-B14F-4D97-AF65-F5344CB8AC3E}">
        <p14:creationId xmlns:p14="http://schemas.microsoft.com/office/powerpoint/2010/main" val="1358216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强化学习目标函数</a:t>
            </a:r>
          </a:p>
        </p:txBody>
      </p:sp>
      <p:sp>
        <p:nvSpPr>
          <p:cNvPr id="5" name="内容占位符 4"/>
          <p:cNvSpPr>
            <a:spLocks noGrp="1"/>
          </p:cNvSpPr>
          <p:nvPr>
            <p:ph sz="quarter" idx="1"/>
          </p:nvPr>
        </p:nvSpPr>
        <p:spPr/>
        <p:txBody>
          <a:bodyPr/>
          <a:lstStyle/>
          <a:p>
            <a:r>
              <a:rPr lang="zh-CN" altLang="en-US" dirty="0"/>
              <a:t>强化学习的目标是学习到一个策略</a:t>
            </a:r>
            <a:r>
              <a:rPr lang="el-GR" altLang="zh-CN" dirty="0"/>
              <a:t>π</a:t>
            </a:r>
            <a:r>
              <a:rPr lang="el-GR" altLang="zh-CN" baseline="-25000" dirty="0"/>
              <a:t>θ</a:t>
            </a:r>
            <a:r>
              <a:rPr lang="el-GR" altLang="zh-CN" dirty="0"/>
              <a:t>(</a:t>
            </a:r>
            <a:r>
              <a:rPr lang="en-US" altLang="zh-CN" dirty="0" err="1"/>
              <a:t>a|s</a:t>
            </a:r>
            <a:r>
              <a:rPr lang="en-US" altLang="zh-CN" dirty="0"/>
              <a:t>)</a:t>
            </a:r>
            <a:r>
              <a:rPr lang="zh-CN" altLang="en-US" dirty="0"/>
              <a:t>来</a:t>
            </a:r>
            <a:r>
              <a:rPr lang="zh-CN" altLang="en-US" dirty="0">
                <a:solidFill>
                  <a:srgbClr val="FF0000"/>
                </a:solidFill>
              </a:rPr>
              <a:t>最大化期望回报</a:t>
            </a:r>
            <a:r>
              <a:rPr lang="zh-CN" altLang="en-US" dirty="0"/>
              <a:t>（</a:t>
            </a:r>
            <a:r>
              <a:rPr lang="en-US" altLang="zh-CN" dirty="0"/>
              <a:t>expected return</a:t>
            </a:r>
            <a:r>
              <a:rPr lang="zh-CN" altLang="en-US" dirty="0"/>
              <a:t>）</a:t>
            </a:r>
            <a:endParaRPr lang="en-US" altLang="zh-CN" dirty="0"/>
          </a:p>
          <a:p>
            <a:endParaRPr lang="en-US" altLang="zh-CN" dirty="0"/>
          </a:p>
          <a:p>
            <a:endParaRPr lang="en-US" altLang="zh-CN" dirty="0"/>
          </a:p>
          <a:p>
            <a:pPr lvl="1"/>
            <a:endParaRPr lang="en-US" altLang="zh-CN" dirty="0"/>
          </a:p>
          <a:p>
            <a:pPr lvl="1"/>
            <a:r>
              <a:rPr lang="en-US" altLang="zh-CN" dirty="0"/>
              <a:t>θ</a:t>
            </a:r>
            <a:r>
              <a:rPr lang="zh-CN" altLang="en-US" dirty="0"/>
              <a:t>为策略函数的参数</a:t>
            </a:r>
            <a:endParaRPr lang="en-US" altLang="zh-CN" dirty="0"/>
          </a:p>
          <a:p>
            <a:endParaRPr lang="zh-CN" altLang="en-US" dirty="0"/>
          </a:p>
        </p:txBody>
      </p:sp>
      <p:pic>
        <p:nvPicPr>
          <p:cNvPr id="3" name="图片 2"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0" y="2667000"/>
            <a:ext cx="6336792" cy="914400"/>
          </a:xfrm>
          <a:prstGeom prst="rect">
            <a:avLst/>
          </a:prstGeom>
        </p:spPr>
      </p:pic>
    </p:spTree>
    <p:extLst>
      <p:ext uri="{BB962C8B-B14F-4D97-AF65-F5344CB8AC3E}">
        <p14:creationId xmlns:p14="http://schemas.microsoft.com/office/powerpoint/2010/main" val="134194517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qxp">
      <a:dk1>
        <a:srgbClr val="2A4A75"/>
      </a:dk1>
      <a:lt1>
        <a:sysClr val="window" lastClr="FFFFFF"/>
      </a:lt1>
      <a:dk2>
        <a:srgbClr val="2A4A75"/>
      </a:dk2>
      <a:lt2>
        <a:srgbClr val="DEF5FA"/>
      </a:lt2>
      <a:accent1>
        <a:srgbClr val="1C314E"/>
      </a:accent1>
      <a:accent2>
        <a:srgbClr val="EB641B"/>
      </a:accent2>
      <a:accent3>
        <a:srgbClr val="DA1F28"/>
      </a:accent3>
      <a:accent4>
        <a:srgbClr val="39639D"/>
      </a:accent4>
      <a:accent5>
        <a:srgbClr val="474B78"/>
      </a:accent5>
      <a:accent6>
        <a:srgbClr val="7D3C4A"/>
      </a:accent6>
      <a:hlink>
        <a:srgbClr val="FF8119"/>
      </a:hlink>
      <a:folHlink>
        <a:srgbClr val="44B9E8"/>
      </a:folHlink>
    </a:clrScheme>
    <a:fontScheme name="qxp">
      <a:majorFont>
        <a:latin typeface="Helvetica"/>
        <a:ea typeface="微软雅黑"/>
        <a:cs typeface=""/>
      </a:majorFont>
      <a:minorFont>
        <a:latin typeface="Helvetica"/>
        <a:ea typeface="华文楷体"/>
        <a:cs typeface=""/>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spDef>
      <a:spPr/>
      <a:bodyPr wrap="none">
        <a:spAutoFit/>
      </a:bodyPr>
      <a:lstStyle>
        <a:defPPr>
          <a:defRPr sz="2400" dirty="0"/>
        </a:defPPr>
      </a:lst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18120</TotalTime>
  <Words>1761</Words>
  <Application>Microsoft Office PowerPoint</Application>
  <PresentationFormat>全屏显示(4:3)</PresentationFormat>
  <Paragraphs>207</Paragraphs>
  <Slides>51</Slides>
  <Notes>3</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51</vt:i4>
      </vt:variant>
    </vt:vector>
  </HeadingPairs>
  <TitlesOfParts>
    <vt:vector size="64" baseType="lpstr">
      <vt:lpstr>华文楷体</vt:lpstr>
      <vt:lpstr>华文细黑</vt:lpstr>
      <vt:lpstr>宋体</vt:lpstr>
      <vt:lpstr>微软雅黑</vt:lpstr>
      <vt:lpstr>Arial</vt:lpstr>
      <vt:lpstr>Arial Narrow</vt:lpstr>
      <vt:lpstr>Calibri</vt:lpstr>
      <vt:lpstr>Cambria</vt:lpstr>
      <vt:lpstr>Cambria Math</vt:lpstr>
      <vt:lpstr>Helvetica</vt:lpstr>
      <vt:lpstr>Wingdings</vt:lpstr>
      <vt:lpstr>Wingdings 3</vt:lpstr>
      <vt:lpstr>Origin</vt:lpstr>
      <vt:lpstr>深度强化学习</vt:lpstr>
      <vt:lpstr>一个例子</vt:lpstr>
      <vt:lpstr>强化学习</vt:lpstr>
      <vt:lpstr>强化学习中的基本要素</vt:lpstr>
      <vt:lpstr>强化学习</vt:lpstr>
      <vt:lpstr>马尔可夫决策过程</vt:lpstr>
      <vt:lpstr>策略π(a|s)</vt:lpstr>
      <vt:lpstr>总回报</vt:lpstr>
      <vt:lpstr>强化学习目标函数</vt:lpstr>
      <vt:lpstr>强化学习的算法</vt:lpstr>
      <vt:lpstr>深度强化学习</vt:lpstr>
      <vt:lpstr>基于值函数的策略学习</vt:lpstr>
      <vt:lpstr>如何评估策略πθ(a|s)？</vt:lpstr>
      <vt:lpstr>状态值函数</vt:lpstr>
      <vt:lpstr>Bellman方程</vt:lpstr>
      <vt:lpstr>状态-动作值函数（ Q函数）</vt:lpstr>
      <vt:lpstr>最优策略</vt:lpstr>
      <vt:lpstr>如何计算值函数？</vt:lpstr>
      <vt:lpstr>基于模型的强化学习</vt:lpstr>
      <vt:lpstr>策略迭代</vt:lpstr>
      <vt:lpstr>值迭代</vt:lpstr>
      <vt:lpstr>模型无关的强化学习</vt:lpstr>
      <vt:lpstr>蒙特卡罗采样方法</vt:lpstr>
      <vt:lpstr>ϵ-贪心法</vt:lpstr>
      <vt:lpstr>时序差分学习方法</vt:lpstr>
      <vt:lpstr>SARSA算法（State Action Reward State Action，SARSA）</vt:lpstr>
      <vt:lpstr>Q学习算法</vt:lpstr>
      <vt:lpstr>基于值函数的深度强化学习</vt:lpstr>
      <vt:lpstr>目标函数</vt:lpstr>
      <vt:lpstr>PowerPoint 演示文稿</vt:lpstr>
      <vt:lpstr>DQN in Atari </vt:lpstr>
      <vt:lpstr>DQN in Atari </vt:lpstr>
      <vt:lpstr>DQN in Atari :  Human Level Control</vt:lpstr>
      <vt:lpstr>AlphaGO:  Monte Carlo Tree Search</vt:lpstr>
      <vt:lpstr>AlphaGO: Learning Pipeline</vt:lpstr>
      <vt:lpstr>Learning to Prune： SL Policy Network</vt:lpstr>
      <vt:lpstr>策略梯度</vt:lpstr>
      <vt:lpstr>基于策略函数的深度强化学习</vt:lpstr>
      <vt:lpstr>策略梯度（Policy Gradient）</vt:lpstr>
      <vt:lpstr>进一步分解</vt:lpstr>
      <vt:lpstr>策略梯度</vt:lpstr>
      <vt:lpstr>REINFORCE算法</vt:lpstr>
      <vt:lpstr>如何减少方差？</vt:lpstr>
      <vt:lpstr>引入基线</vt:lpstr>
      <vt:lpstr>如何选择b(st)？</vt:lpstr>
      <vt:lpstr>带基准线的REINFORCE算法</vt:lpstr>
      <vt:lpstr>Actor-Critic算法</vt:lpstr>
      <vt:lpstr>Actor-Critic算法</vt:lpstr>
      <vt:lpstr>不同强化学习算法之间的关系</vt:lpstr>
      <vt:lpstr>汇总</vt:lpstr>
      <vt:lpstr>PowerPoint 演示文稿</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Personal Branding Roadmap Template</dc:title>
  <dc:creator>Xipeng Qiu</dc:creator>
  <cp:lastModifiedBy>Qiu Xipeng</cp:lastModifiedBy>
  <cp:revision>1880</cp:revision>
  <dcterms:created xsi:type="dcterms:W3CDTF">2009-03-19T21:17:53Z</dcterms:created>
  <dcterms:modified xsi:type="dcterms:W3CDTF">2018-12-20T05:22:39Z</dcterms:modified>
</cp:coreProperties>
</file>

<file path=docProps/thumbnail.jpeg>
</file>